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7" r:id="rId3"/>
    <p:sldId id="300" r:id="rId4"/>
    <p:sldId id="284" r:id="rId5"/>
    <p:sldId id="301" r:id="rId6"/>
    <p:sldId id="302" r:id="rId7"/>
    <p:sldId id="258" r:id="rId8"/>
    <p:sldId id="257" r:id="rId9"/>
    <p:sldId id="259" r:id="rId10"/>
    <p:sldId id="303" r:id="rId11"/>
    <p:sldId id="288" r:id="rId12"/>
    <p:sldId id="289" r:id="rId13"/>
    <p:sldId id="263" r:id="rId14"/>
    <p:sldId id="285" r:id="rId15"/>
    <p:sldId id="290" r:id="rId16"/>
    <p:sldId id="305" r:id="rId17"/>
    <p:sldId id="286" r:id="rId18"/>
    <p:sldId id="291" r:id="rId19"/>
    <p:sldId id="306" r:id="rId20"/>
    <p:sldId id="271" r:id="rId21"/>
    <p:sldId id="307" r:id="rId22"/>
    <p:sldId id="292" r:id="rId23"/>
    <p:sldId id="272" r:id="rId24"/>
    <p:sldId id="298" r:id="rId25"/>
    <p:sldId id="266" r:id="rId26"/>
    <p:sldId id="293" r:id="rId27"/>
    <p:sldId id="267" r:id="rId28"/>
    <p:sldId id="268" r:id="rId29"/>
    <p:sldId id="269" r:id="rId30"/>
    <p:sldId id="299" r:id="rId31"/>
    <p:sldId id="297" r:id="rId32"/>
    <p:sldId id="270" r:id="rId33"/>
    <p:sldId id="308" r:id="rId34"/>
    <p:sldId id="273" r:id="rId35"/>
    <p:sldId id="275" r:id="rId36"/>
    <p:sldId id="276" r:id="rId37"/>
    <p:sldId id="295" r:id="rId38"/>
    <p:sldId id="277" r:id="rId39"/>
    <p:sldId id="280" r:id="rId40"/>
    <p:sldId id="278" r:id="rId41"/>
    <p:sldId id="279" r:id="rId42"/>
    <p:sldId id="294" r:id="rId43"/>
    <p:sldId id="262" r:id="rId44"/>
    <p:sldId id="311" r:id="rId45"/>
    <p:sldId id="28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00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p:restoredTop sz="96327"/>
  </p:normalViewPr>
  <p:slideViewPr>
    <p:cSldViewPr snapToGrid="0" snapToObjects="1">
      <p:cViewPr varScale="1">
        <p:scale>
          <a:sx n="128" d="100"/>
          <a:sy n="128"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F83A2-2684-4818-A0D6-5A257E83A277}"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8BBB9099-5CA8-4F60-83F7-B9BB4CE8D3F2}">
      <dgm:prSet/>
      <dgm:spPr/>
      <dgm:t>
        <a:bodyPr/>
        <a:lstStyle/>
        <a:p>
          <a:r>
            <a:rPr lang="en-US"/>
            <a:t>This session will be recorded </a:t>
          </a:r>
        </a:p>
      </dgm:t>
    </dgm:pt>
    <dgm:pt modelId="{6CB204F4-C2DC-4C28-A5A1-FA7F036541B3}" type="parTrans" cxnId="{524C6EA7-3F5C-489F-B92C-41DEC8C83D72}">
      <dgm:prSet/>
      <dgm:spPr/>
      <dgm:t>
        <a:bodyPr/>
        <a:lstStyle/>
        <a:p>
          <a:endParaRPr lang="en-US"/>
        </a:p>
      </dgm:t>
    </dgm:pt>
    <dgm:pt modelId="{8A5FB305-E8DA-4575-97E7-E9F4128BEB02}" type="sibTrans" cxnId="{524C6EA7-3F5C-489F-B92C-41DEC8C83D72}">
      <dgm:prSet/>
      <dgm:spPr/>
      <dgm:t>
        <a:bodyPr/>
        <a:lstStyle/>
        <a:p>
          <a:endParaRPr lang="en-US"/>
        </a:p>
      </dgm:t>
    </dgm:pt>
    <dgm:pt modelId="{039470EC-9FD9-4D4C-8667-B6EC057104D1}">
      <dgm:prSet/>
      <dgm:spPr/>
      <dgm:t>
        <a:bodyPr/>
        <a:lstStyle/>
        <a:p>
          <a:r>
            <a:rPr lang="en-US"/>
            <a:t>Recording and Powerpoint will be made available following end of workshop</a:t>
          </a:r>
        </a:p>
      </dgm:t>
    </dgm:pt>
    <dgm:pt modelId="{601CB916-B141-45DF-8899-143BE3420001}" type="parTrans" cxnId="{D2E13A3B-36C6-4EA0-AF79-5EF41A4DB616}">
      <dgm:prSet/>
      <dgm:spPr/>
      <dgm:t>
        <a:bodyPr/>
        <a:lstStyle/>
        <a:p>
          <a:endParaRPr lang="en-US"/>
        </a:p>
      </dgm:t>
    </dgm:pt>
    <dgm:pt modelId="{44FCA2F2-904B-4CFD-99B9-782C6765C1E0}" type="sibTrans" cxnId="{D2E13A3B-36C6-4EA0-AF79-5EF41A4DB616}">
      <dgm:prSet/>
      <dgm:spPr/>
      <dgm:t>
        <a:bodyPr/>
        <a:lstStyle/>
        <a:p>
          <a:endParaRPr lang="en-US"/>
        </a:p>
      </dgm:t>
    </dgm:pt>
    <dgm:pt modelId="{E6B90B73-C154-406E-830D-6AC4D2041FB6}">
      <dgm:prSet/>
      <dgm:spPr/>
      <dgm:t>
        <a:bodyPr/>
        <a:lstStyle/>
        <a:p>
          <a:r>
            <a:rPr lang="en-US"/>
            <a:t>Powerpoint will also be posted to our web site (https://icenter.tufts.edu)</a:t>
          </a:r>
        </a:p>
      </dgm:t>
    </dgm:pt>
    <dgm:pt modelId="{A5460D9A-29FC-43E2-8F18-66B678770348}" type="parTrans" cxnId="{644A95BC-4E6E-4E9B-98E6-CC5568069D56}">
      <dgm:prSet/>
      <dgm:spPr/>
      <dgm:t>
        <a:bodyPr/>
        <a:lstStyle/>
        <a:p>
          <a:endParaRPr lang="en-US"/>
        </a:p>
      </dgm:t>
    </dgm:pt>
    <dgm:pt modelId="{8F9F7EB8-BD97-4722-BF5C-E8093010AB05}" type="sibTrans" cxnId="{644A95BC-4E6E-4E9B-98E6-CC5568069D56}">
      <dgm:prSet/>
      <dgm:spPr/>
      <dgm:t>
        <a:bodyPr/>
        <a:lstStyle/>
        <a:p>
          <a:endParaRPr lang="en-US"/>
        </a:p>
      </dgm:t>
    </dgm:pt>
    <dgm:pt modelId="{F0EB2C70-4402-4700-91CE-852C58898058}">
      <dgm:prSet/>
      <dgm:spPr/>
      <dgm:t>
        <a:bodyPr/>
        <a:lstStyle/>
        <a:p>
          <a:r>
            <a:rPr lang="en-US"/>
            <a:t>Q&amp;A period will be at the end</a:t>
          </a:r>
        </a:p>
      </dgm:t>
    </dgm:pt>
    <dgm:pt modelId="{E3C84E35-028E-434D-BAC9-3AFE0F742EBF}" type="parTrans" cxnId="{B3BBD4C5-A28E-4F86-9E95-5296EDA15570}">
      <dgm:prSet/>
      <dgm:spPr/>
      <dgm:t>
        <a:bodyPr/>
        <a:lstStyle/>
        <a:p>
          <a:endParaRPr lang="en-US"/>
        </a:p>
      </dgm:t>
    </dgm:pt>
    <dgm:pt modelId="{E2E9750E-A118-44EC-9B5F-560FA21235A7}" type="sibTrans" cxnId="{B3BBD4C5-A28E-4F86-9E95-5296EDA15570}">
      <dgm:prSet/>
      <dgm:spPr/>
      <dgm:t>
        <a:bodyPr/>
        <a:lstStyle/>
        <a:p>
          <a:endParaRPr lang="en-US"/>
        </a:p>
      </dgm:t>
    </dgm:pt>
    <dgm:pt modelId="{653938CB-F380-40B4-808B-2982838176C1}" type="pres">
      <dgm:prSet presAssocID="{A32F83A2-2684-4818-A0D6-5A257E83A277}" presName="root" presStyleCnt="0">
        <dgm:presLayoutVars>
          <dgm:dir/>
          <dgm:resizeHandles val="exact"/>
        </dgm:presLayoutVars>
      </dgm:prSet>
      <dgm:spPr/>
    </dgm:pt>
    <dgm:pt modelId="{E8F43221-A3D2-41EE-A82D-5AF18303EC50}" type="pres">
      <dgm:prSet presAssocID="{A32F83A2-2684-4818-A0D6-5A257E83A277}" presName="container" presStyleCnt="0">
        <dgm:presLayoutVars>
          <dgm:dir/>
          <dgm:resizeHandles val="exact"/>
        </dgm:presLayoutVars>
      </dgm:prSet>
      <dgm:spPr/>
    </dgm:pt>
    <dgm:pt modelId="{6266A788-C00C-4137-96FF-FF7BA2383180}" type="pres">
      <dgm:prSet presAssocID="{8BBB9099-5CA8-4F60-83F7-B9BB4CE8D3F2}" presName="compNode" presStyleCnt="0"/>
      <dgm:spPr/>
    </dgm:pt>
    <dgm:pt modelId="{78A0EDB7-0178-4967-A266-DBF235129AF2}" type="pres">
      <dgm:prSet presAssocID="{8BBB9099-5CA8-4F60-83F7-B9BB4CE8D3F2}" presName="iconBgRect" presStyleLbl="bgShp" presStyleIdx="0" presStyleCnt="4"/>
      <dgm:spPr/>
    </dgm:pt>
    <dgm:pt modelId="{7D7980CD-8960-4FE6-A8B2-E24B41096BA0}" type="pres">
      <dgm:prSet presAssocID="{8BBB9099-5CA8-4F60-83F7-B9BB4CE8D3F2}" presName="iconRect" presStyleLbl="node1" presStyleIdx="0" presStyleCnt="4"/>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microphone"/>
        </a:ext>
      </dgm:extLst>
    </dgm:pt>
    <dgm:pt modelId="{64EBDC3A-F499-4F36-A7D7-B269D32A88A7}" type="pres">
      <dgm:prSet presAssocID="{8BBB9099-5CA8-4F60-83F7-B9BB4CE8D3F2}" presName="spaceRect" presStyleCnt="0"/>
      <dgm:spPr/>
    </dgm:pt>
    <dgm:pt modelId="{614F99E0-11E9-479E-9105-4032518EDCCB}" type="pres">
      <dgm:prSet presAssocID="{8BBB9099-5CA8-4F60-83F7-B9BB4CE8D3F2}" presName="textRect" presStyleLbl="revTx" presStyleIdx="0" presStyleCnt="4">
        <dgm:presLayoutVars>
          <dgm:chMax val="1"/>
          <dgm:chPref val="1"/>
        </dgm:presLayoutVars>
      </dgm:prSet>
      <dgm:spPr/>
    </dgm:pt>
    <dgm:pt modelId="{D2C368FB-01DC-4999-B5AD-F1E3D2143A82}" type="pres">
      <dgm:prSet presAssocID="{8A5FB305-E8DA-4575-97E7-E9F4128BEB02}" presName="sibTrans" presStyleLbl="sibTrans2D1" presStyleIdx="0" presStyleCnt="0"/>
      <dgm:spPr/>
    </dgm:pt>
    <dgm:pt modelId="{45D688AE-9480-46F6-91F0-6EF76D8956D5}" type="pres">
      <dgm:prSet presAssocID="{039470EC-9FD9-4D4C-8667-B6EC057104D1}" presName="compNode" presStyleCnt="0"/>
      <dgm:spPr/>
    </dgm:pt>
    <dgm:pt modelId="{D1D9A99D-F74A-4F64-AB94-F3D5E3E85E76}" type="pres">
      <dgm:prSet presAssocID="{039470EC-9FD9-4D4C-8667-B6EC057104D1}" presName="iconBgRect" presStyleLbl="bgShp" presStyleIdx="1" presStyleCnt="4"/>
      <dgm:spPr/>
    </dgm:pt>
    <dgm:pt modelId="{6500E95A-22CF-4872-980D-7264FC6E7AAB}" type="pres">
      <dgm:prSet presAssocID="{039470EC-9FD9-4D4C-8667-B6EC057104D1}" presName="iconRect" presStyleLbl="node1" presStyleIdx="1" presStyleCnt="4"/>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70DAA1DD-1AAF-4C9D-A6A2-8D07816C8CD4}" type="pres">
      <dgm:prSet presAssocID="{039470EC-9FD9-4D4C-8667-B6EC057104D1}" presName="spaceRect" presStyleCnt="0"/>
      <dgm:spPr/>
    </dgm:pt>
    <dgm:pt modelId="{D948433B-ECFA-40EA-AFEC-0D10AC283DAD}" type="pres">
      <dgm:prSet presAssocID="{039470EC-9FD9-4D4C-8667-B6EC057104D1}" presName="textRect" presStyleLbl="revTx" presStyleIdx="1" presStyleCnt="4">
        <dgm:presLayoutVars>
          <dgm:chMax val="1"/>
          <dgm:chPref val="1"/>
        </dgm:presLayoutVars>
      </dgm:prSet>
      <dgm:spPr/>
    </dgm:pt>
    <dgm:pt modelId="{F0C17973-A6F0-4840-AFCF-567440EF8D56}" type="pres">
      <dgm:prSet presAssocID="{44FCA2F2-904B-4CFD-99B9-782C6765C1E0}" presName="sibTrans" presStyleLbl="sibTrans2D1" presStyleIdx="0" presStyleCnt="0"/>
      <dgm:spPr/>
    </dgm:pt>
    <dgm:pt modelId="{08D6509F-341D-48CA-BF15-667F07CDDC5F}" type="pres">
      <dgm:prSet presAssocID="{E6B90B73-C154-406E-830D-6AC4D2041FB6}" presName="compNode" presStyleCnt="0"/>
      <dgm:spPr/>
    </dgm:pt>
    <dgm:pt modelId="{302E59A2-8EA8-4168-BAB9-9442AA859356}" type="pres">
      <dgm:prSet presAssocID="{E6B90B73-C154-406E-830D-6AC4D2041FB6}" presName="iconBgRect" presStyleLbl="bgShp" presStyleIdx="2" presStyleCnt="4"/>
      <dgm:spPr/>
    </dgm:pt>
    <dgm:pt modelId="{454F4EC7-88CC-43AF-86EB-1ECE5DBF3E06}" type="pres">
      <dgm:prSet presAssocID="{E6B90B73-C154-406E-830D-6AC4D2041FB6}" presName="iconRect" presStyleLbl="node1" presStyleIdx="2" presStyleCnt="4"/>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C28DEDC7-AB7B-430C-8C88-1A99BC318532}" type="pres">
      <dgm:prSet presAssocID="{E6B90B73-C154-406E-830D-6AC4D2041FB6}" presName="spaceRect" presStyleCnt="0"/>
      <dgm:spPr/>
    </dgm:pt>
    <dgm:pt modelId="{08FC5CC7-785D-4D5E-A895-65CF09D7BE48}" type="pres">
      <dgm:prSet presAssocID="{E6B90B73-C154-406E-830D-6AC4D2041FB6}" presName="textRect" presStyleLbl="revTx" presStyleIdx="2" presStyleCnt="4">
        <dgm:presLayoutVars>
          <dgm:chMax val="1"/>
          <dgm:chPref val="1"/>
        </dgm:presLayoutVars>
      </dgm:prSet>
      <dgm:spPr/>
    </dgm:pt>
    <dgm:pt modelId="{44371A05-BA53-4910-89C8-382DAC64E044}" type="pres">
      <dgm:prSet presAssocID="{8F9F7EB8-BD97-4722-BF5C-E8093010AB05}" presName="sibTrans" presStyleLbl="sibTrans2D1" presStyleIdx="0" presStyleCnt="0"/>
      <dgm:spPr/>
    </dgm:pt>
    <dgm:pt modelId="{30F1161F-8F84-4EF3-97C5-E63A3F5C1F49}" type="pres">
      <dgm:prSet presAssocID="{F0EB2C70-4402-4700-91CE-852C58898058}" presName="compNode" presStyleCnt="0"/>
      <dgm:spPr/>
    </dgm:pt>
    <dgm:pt modelId="{DFED8E24-70DF-47CF-9518-9307AF372003}" type="pres">
      <dgm:prSet presAssocID="{F0EB2C70-4402-4700-91CE-852C58898058}" presName="iconBgRect" presStyleLbl="bgShp" presStyleIdx="3" presStyleCnt="4"/>
      <dgm:spPr/>
    </dgm:pt>
    <dgm:pt modelId="{F72F58F4-D733-400F-99B3-800A6B4CEFE3}" type="pres">
      <dgm:prSet presAssocID="{F0EB2C70-4402-4700-91CE-852C58898058}" presName="iconRect" presStyleLbl="node1" presStyleIdx="3" presStyleCnt="4"/>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C2025CF8-B784-4527-B063-0C5614B1BE4B}" type="pres">
      <dgm:prSet presAssocID="{F0EB2C70-4402-4700-91CE-852C58898058}" presName="spaceRect" presStyleCnt="0"/>
      <dgm:spPr/>
    </dgm:pt>
    <dgm:pt modelId="{97E553D1-2FB8-445D-928E-C3F3ADF680E2}" type="pres">
      <dgm:prSet presAssocID="{F0EB2C70-4402-4700-91CE-852C58898058}" presName="textRect" presStyleLbl="revTx" presStyleIdx="3" presStyleCnt="4">
        <dgm:presLayoutVars>
          <dgm:chMax val="1"/>
          <dgm:chPref val="1"/>
        </dgm:presLayoutVars>
      </dgm:prSet>
      <dgm:spPr/>
    </dgm:pt>
  </dgm:ptLst>
  <dgm:cxnLst>
    <dgm:cxn modelId="{4F8DBA0F-4C2A-4066-ABAC-7418BD9D7CAE}" type="presOf" srcId="{039470EC-9FD9-4D4C-8667-B6EC057104D1}" destId="{D948433B-ECFA-40EA-AFEC-0D10AC283DAD}" srcOrd="0" destOrd="0" presId="urn:microsoft.com/office/officeart/2018/2/layout/IconCircleList"/>
    <dgm:cxn modelId="{71216612-E231-44BD-A1C9-593762452B6B}" type="presOf" srcId="{8A5FB305-E8DA-4575-97E7-E9F4128BEB02}" destId="{D2C368FB-01DC-4999-B5AD-F1E3D2143A82}" srcOrd="0" destOrd="0" presId="urn:microsoft.com/office/officeart/2018/2/layout/IconCircleList"/>
    <dgm:cxn modelId="{4C449F16-ECCB-49F9-A28C-F035EBD13211}" type="presOf" srcId="{8BBB9099-5CA8-4F60-83F7-B9BB4CE8D3F2}" destId="{614F99E0-11E9-479E-9105-4032518EDCCB}" srcOrd="0" destOrd="0" presId="urn:microsoft.com/office/officeart/2018/2/layout/IconCircleList"/>
    <dgm:cxn modelId="{D2E13A3B-36C6-4EA0-AF79-5EF41A4DB616}" srcId="{A32F83A2-2684-4818-A0D6-5A257E83A277}" destId="{039470EC-9FD9-4D4C-8667-B6EC057104D1}" srcOrd="1" destOrd="0" parTransId="{601CB916-B141-45DF-8899-143BE3420001}" sibTransId="{44FCA2F2-904B-4CFD-99B9-782C6765C1E0}"/>
    <dgm:cxn modelId="{B105F86E-7273-4761-81DD-39F811A8FE31}" type="presOf" srcId="{E6B90B73-C154-406E-830D-6AC4D2041FB6}" destId="{08FC5CC7-785D-4D5E-A895-65CF09D7BE48}" srcOrd="0" destOrd="0" presId="urn:microsoft.com/office/officeart/2018/2/layout/IconCircleList"/>
    <dgm:cxn modelId="{1D178A8B-F537-47E8-8911-487C71437D27}" type="presOf" srcId="{8F9F7EB8-BD97-4722-BF5C-E8093010AB05}" destId="{44371A05-BA53-4910-89C8-382DAC64E044}" srcOrd="0" destOrd="0" presId="urn:microsoft.com/office/officeart/2018/2/layout/IconCircleList"/>
    <dgm:cxn modelId="{524C6EA7-3F5C-489F-B92C-41DEC8C83D72}" srcId="{A32F83A2-2684-4818-A0D6-5A257E83A277}" destId="{8BBB9099-5CA8-4F60-83F7-B9BB4CE8D3F2}" srcOrd="0" destOrd="0" parTransId="{6CB204F4-C2DC-4C28-A5A1-FA7F036541B3}" sibTransId="{8A5FB305-E8DA-4575-97E7-E9F4128BEB02}"/>
    <dgm:cxn modelId="{F937F4AE-70BD-49CC-9A2F-14508653936F}" type="presOf" srcId="{F0EB2C70-4402-4700-91CE-852C58898058}" destId="{97E553D1-2FB8-445D-928E-C3F3ADF680E2}" srcOrd="0" destOrd="0" presId="urn:microsoft.com/office/officeart/2018/2/layout/IconCircleList"/>
    <dgm:cxn modelId="{644A95BC-4E6E-4E9B-98E6-CC5568069D56}" srcId="{A32F83A2-2684-4818-A0D6-5A257E83A277}" destId="{E6B90B73-C154-406E-830D-6AC4D2041FB6}" srcOrd="2" destOrd="0" parTransId="{A5460D9A-29FC-43E2-8F18-66B678770348}" sibTransId="{8F9F7EB8-BD97-4722-BF5C-E8093010AB05}"/>
    <dgm:cxn modelId="{B3BBD4C5-A28E-4F86-9E95-5296EDA15570}" srcId="{A32F83A2-2684-4818-A0D6-5A257E83A277}" destId="{F0EB2C70-4402-4700-91CE-852C58898058}" srcOrd="3" destOrd="0" parTransId="{E3C84E35-028E-434D-BAC9-3AFE0F742EBF}" sibTransId="{E2E9750E-A118-44EC-9B5F-560FA21235A7}"/>
    <dgm:cxn modelId="{D0A0CFF1-0B4E-4B6B-87A5-769DF2AAA006}" type="presOf" srcId="{44FCA2F2-904B-4CFD-99B9-782C6765C1E0}" destId="{F0C17973-A6F0-4840-AFCF-567440EF8D56}" srcOrd="0" destOrd="0" presId="urn:microsoft.com/office/officeart/2018/2/layout/IconCircleList"/>
    <dgm:cxn modelId="{C56CAAFF-4632-4B15-ADE1-6516F445AD3E}" type="presOf" srcId="{A32F83A2-2684-4818-A0D6-5A257E83A277}" destId="{653938CB-F380-40B4-808B-2982838176C1}" srcOrd="0" destOrd="0" presId="urn:microsoft.com/office/officeart/2018/2/layout/IconCircleList"/>
    <dgm:cxn modelId="{D8617218-FF0A-4796-99E4-82F91859B6FC}" type="presParOf" srcId="{653938CB-F380-40B4-808B-2982838176C1}" destId="{E8F43221-A3D2-41EE-A82D-5AF18303EC50}" srcOrd="0" destOrd="0" presId="urn:microsoft.com/office/officeart/2018/2/layout/IconCircleList"/>
    <dgm:cxn modelId="{A133661B-89FB-4D86-80EE-3C72B673E5BF}" type="presParOf" srcId="{E8F43221-A3D2-41EE-A82D-5AF18303EC50}" destId="{6266A788-C00C-4137-96FF-FF7BA2383180}" srcOrd="0" destOrd="0" presId="urn:microsoft.com/office/officeart/2018/2/layout/IconCircleList"/>
    <dgm:cxn modelId="{E95E413C-B969-42B9-9A82-1ABB211F5A7A}" type="presParOf" srcId="{6266A788-C00C-4137-96FF-FF7BA2383180}" destId="{78A0EDB7-0178-4967-A266-DBF235129AF2}" srcOrd="0" destOrd="0" presId="urn:microsoft.com/office/officeart/2018/2/layout/IconCircleList"/>
    <dgm:cxn modelId="{C6AFD861-49A4-4CC7-A76D-2AA63FB056FB}" type="presParOf" srcId="{6266A788-C00C-4137-96FF-FF7BA2383180}" destId="{7D7980CD-8960-4FE6-A8B2-E24B41096BA0}" srcOrd="1" destOrd="0" presId="urn:microsoft.com/office/officeart/2018/2/layout/IconCircleList"/>
    <dgm:cxn modelId="{DEDD5CDB-3917-4E2E-949D-2CCBFF47CE14}" type="presParOf" srcId="{6266A788-C00C-4137-96FF-FF7BA2383180}" destId="{64EBDC3A-F499-4F36-A7D7-B269D32A88A7}" srcOrd="2" destOrd="0" presId="urn:microsoft.com/office/officeart/2018/2/layout/IconCircleList"/>
    <dgm:cxn modelId="{47271685-CECB-4FD8-A958-B6E0D43D69F2}" type="presParOf" srcId="{6266A788-C00C-4137-96FF-FF7BA2383180}" destId="{614F99E0-11E9-479E-9105-4032518EDCCB}" srcOrd="3" destOrd="0" presId="urn:microsoft.com/office/officeart/2018/2/layout/IconCircleList"/>
    <dgm:cxn modelId="{75D15365-8699-4BBE-AE7E-3E55B0D02DFF}" type="presParOf" srcId="{E8F43221-A3D2-41EE-A82D-5AF18303EC50}" destId="{D2C368FB-01DC-4999-B5AD-F1E3D2143A82}" srcOrd="1" destOrd="0" presId="urn:microsoft.com/office/officeart/2018/2/layout/IconCircleList"/>
    <dgm:cxn modelId="{7DCE1CA1-E53D-4E58-BFD3-7194BE0A70D3}" type="presParOf" srcId="{E8F43221-A3D2-41EE-A82D-5AF18303EC50}" destId="{45D688AE-9480-46F6-91F0-6EF76D8956D5}" srcOrd="2" destOrd="0" presId="urn:microsoft.com/office/officeart/2018/2/layout/IconCircleList"/>
    <dgm:cxn modelId="{3EFA8666-ACB5-4A4E-B101-C2F9179CF940}" type="presParOf" srcId="{45D688AE-9480-46F6-91F0-6EF76D8956D5}" destId="{D1D9A99D-F74A-4F64-AB94-F3D5E3E85E76}" srcOrd="0" destOrd="0" presId="urn:microsoft.com/office/officeart/2018/2/layout/IconCircleList"/>
    <dgm:cxn modelId="{AA0C0FF3-C062-4CBF-8561-D1999479CAB2}" type="presParOf" srcId="{45D688AE-9480-46F6-91F0-6EF76D8956D5}" destId="{6500E95A-22CF-4872-980D-7264FC6E7AAB}" srcOrd="1" destOrd="0" presId="urn:microsoft.com/office/officeart/2018/2/layout/IconCircleList"/>
    <dgm:cxn modelId="{93E23705-2608-4FE7-BF5D-6246457D4F8F}" type="presParOf" srcId="{45D688AE-9480-46F6-91F0-6EF76D8956D5}" destId="{70DAA1DD-1AAF-4C9D-A6A2-8D07816C8CD4}" srcOrd="2" destOrd="0" presId="urn:microsoft.com/office/officeart/2018/2/layout/IconCircleList"/>
    <dgm:cxn modelId="{A33B215E-3C67-409D-AB1D-5B6772076ECA}" type="presParOf" srcId="{45D688AE-9480-46F6-91F0-6EF76D8956D5}" destId="{D948433B-ECFA-40EA-AFEC-0D10AC283DAD}" srcOrd="3" destOrd="0" presId="urn:microsoft.com/office/officeart/2018/2/layout/IconCircleList"/>
    <dgm:cxn modelId="{5C5BE1D4-20E7-444A-88CC-04DABF260DF2}" type="presParOf" srcId="{E8F43221-A3D2-41EE-A82D-5AF18303EC50}" destId="{F0C17973-A6F0-4840-AFCF-567440EF8D56}" srcOrd="3" destOrd="0" presId="urn:microsoft.com/office/officeart/2018/2/layout/IconCircleList"/>
    <dgm:cxn modelId="{C4D076B8-5E92-46B3-8977-41E5E7CA4E5E}" type="presParOf" srcId="{E8F43221-A3D2-41EE-A82D-5AF18303EC50}" destId="{08D6509F-341D-48CA-BF15-667F07CDDC5F}" srcOrd="4" destOrd="0" presId="urn:microsoft.com/office/officeart/2018/2/layout/IconCircleList"/>
    <dgm:cxn modelId="{B09993B2-5145-4FF0-A392-7F1F1EAB6698}" type="presParOf" srcId="{08D6509F-341D-48CA-BF15-667F07CDDC5F}" destId="{302E59A2-8EA8-4168-BAB9-9442AA859356}" srcOrd="0" destOrd="0" presId="urn:microsoft.com/office/officeart/2018/2/layout/IconCircleList"/>
    <dgm:cxn modelId="{79FFB2DC-3C0D-43BC-9433-D8608713184F}" type="presParOf" srcId="{08D6509F-341D-48CA-BF15-667F07CDDC5F}" destId="{454F4EC7-88CC-43AF-86EB-1ECE5DBF3E06}" srcOrd="1" destOrd="0" presId="urn:microsoft.com/office/officeart/2018/2/layout/IconCircleList"/>
    <dgm:cxn modelId="{21430E34-F08A-4236-AD2D-BF60D7E4AB35}" type="presParOf" srcId="{08D6509F-341D-48CA-BF15-667F07CDDC5F}" destId="{C28DEDC7-AB7B-430C-8C88-1A99BC318532}" srcOrd="2" destOrd="0" presId="urn:microsoft.com/office/officeart/2018/2/layout/IconCircleList"/>
    <dgm:cxn modelId="{4A94F87E-F5D8-4F03-AB80-B5896FFC5ED3}" type="presParOf" srcId="{08D6509F-341D-48CA-BF15-667F07CDDC5F}" destId="{08FC5CC7-785D-4D5E-A895-65CF09D7BE48}" srcOrd="3" destOrd="0" presId="urn:microsoft.com/office/officeart/2018/2/layout/IconCircleList"/>
    <dgm:cxn modelId="{D93A6F5A-178A-47DC-8112-0DB929DBE613}" type="presParOf" srcId="{E8F43221-A3D2-41EE-A82D-5AF18303EC50}" destId="{44371A05-BA53-4910-89C8-382DAC64E044}" srcOrd="5" destOrd="0" presId="urn:microsoft.com/office/officeart/2018/2/layout/IconCircleList"/>
    <dgm:cxn modelId="{9AF98405-DB04-465D-B249-7E9A14512927}" type="presParOf" srcId="{E8F43221-A3D2-41EE-A82D-5AF18303EC50}" destId="{30F1161F-8F84-4EF3-97C5-E63A3F5C1F49}" srcOrd="6" destOrd="0" presId="urn:microsoft.com/office/officeart/2018/2/layout/IconCircleList"/>
    <dgm:cxn modelId="{D0DF0F3A-9B13-4621-9FA7-1CBB6AE3873D}" type="presParOf" srcId="{30F1161F-8F84-4EF3-97C5-E63A3F5C1F49}" destId="{DFED8E24-70DF-47CF-9518-9307AF372003}" srcOrd="0" destOrd="0" presId="urn:microsoft.com/office/officeart/2018/2/layout/IconCircleList"/>
    <dgm:cxn modelId="{4683A74A-63B7-4975-B9C2-19F2AF183F23}" type="presParOf" srcId="{30F1161F-8F84-4EF3-97C5-E63A3F5C1F49}" destId="{F72F58F4-D733-400F-99B3-800A6B4CEFE3}" srcOrd="1" destOrd="0" presId="urn:microsoft.com/office/officeart/2018/2/layout/IconCircleList"/>
    <dgm:cxn modelId="{519058AC-2253-4EF1-8B8C-6EC6EAF1066C}" type="presParOf" srcId="{30F1161F-8F84-4EF3-97C5-E63A3F5C1F49}" destId="{C2025CF8-B784-4527-B063-0C5614B1BE4B}" srcOrd="2" destOrd="0" presId="urn:microsoft.com/office/officeart/2018/2/layout/IconCircleList"/>
    <dgm:cxn modelId="{3F164BA4-A323-4AE2-9BED-080486CD6542}" type="presParOf" srcId="{30F1161F-8F84-4EF3-97C5-E63A3F5C1F49}" destId="{97E553D1-2FB8-445D-928E-C3F3ADF680E2}"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320F91-FBC6-3644-93DB-D90A7F23D88F}" type="doc">
      <dgm:prSet loTypeId="urn:microsoft.com/office/officeart/2005/8/layout/chevron1" loCatId="" qsTypeId="urn:microsoft.com/office/officeart/2005/8/quickstyle/simple1" qsCatId="simple" csTypeId="urn:microsoft.com/office/officeart/2005/8/colors/accent1_2" csCatId="accent1" phldr="1"/>
      <dgm:spPr/>
    </dgm:pt>
    <dgm:pt modelId="{366A1EEE-7C5C-CE4C-B67A-2FD9C0C31B86}">
      <dgm:prSet phldrT="[Text]"/>
      <dgm:spPr>
        <a:solidFill>
          <a:schemeClr val="accent6">
            <a:lumMod val="50000"/>
          </a:schemeClr>
        </a:solidFill>
      </dgm:spPr>
      <dgm:t>
        <a:bodyPr/>
        <a:lstStyle/>
        <a:p>
          <a:r>
            <a:rPr lang="en-US" b="1" dirty="0"/>
            <a:t>Form I-485 Adjustment of Status Application</a:t>
          </a:r>
        </a:p>
      </dgm:t>
    </dgm:pt>
    <dgm:pt modelId="{07DBF9B2-30F9-C541-AA7E-366F1FADB17E}" type="parTrans" cxnId="{DAF9F714-CB81-7246-89A6-6F8056D67983}">
      <dgm:prSet/>
      <dgm:spPr/>
      <dgm:t>
        <a:bodyPr/>
        <a:lstStyle/>
        <a:p>
          <a:endParaRPr lang="en-US"/>
        </a:p>
      </dgm:t>
    </dgm:pt>
    <dgm:pt modelId="{332DDF32-30D4-7443-A754-A10E35F92614}" type="sibTrans" cxnId="{DAF9F714-CB81-7246-89A6-6F8056D67983}">
      <dgm:prSet/>
      <dgm:spPr/>
      <dgm:t>
        <a:bodyPr/>
        <a:lstStyle/>
        <a:p>
          <a:endParaRPr lang="en-US"/>
        </a:p>
      </dgm:t>
    </dgm:pt>
    <dgm:pt modelId="{5D2613B7-9BF1-3748-AE44-936BB37E42DD}">
      <dgm:prSet phldrT="[Text]"/>
      <dgm:spPr>
        <a:solidFill>
          <a:srgbClr val="F10003"/>
        </a:solidFill>
      </dgm:spPr>
      <dgm:t>
        <a:bodyPr/>
        <a:lstStyle/>
        <a:p>
          <a:r>
            <a:rPr lang="en-US" dirty="0"/>
            <a:t>Recruitment or Re-Recruitment</a:t>
          </a:r>
        </a:p>
      </dgm:t>
    </dgm:pt>
    <dgm:pt modelId="{1CFC5DEF-CA9F-0344-A2F3-891C37DE2910}" type="parTrans" cxnId="{51B7E0E8-E3D1-C645-9099-B37038EE5149}">
      <dgm:prSet/>
      <dgm:spPr/>
      <dgm:t>
        <a:bodyPr/>
        <a:lstStyle/>
        <a:p>
          <a:endParaRPr lang="en-US"/>
        </a:p>
      </dgm:t>
    </dgm:pt>
    <dgm:pt modelId="{60C02A47-D8B7-494D-8BA9-BB75EE069146}" type="sibTrans" cxnId="{51B7E0E8-E3D1-C645-9099-B37038EE5149}">
      <dgm:prSet/>
      <dgm:spPr/>
      <dgm:t>
        <a:bodyPr/>
        <a:lstStyle/>
        <a:p>
          <a:endParaRPr lang="en-US"/>
        </a:p>
      </dgm:t>
    </dgm:pt>
    <dgm:pt modelId="{C3DFA4C0-4299-0249-A581-98C5B3A2C63B}">
      <dgm:prSet phldrT="[Text]"/>
      <dgm:spPr>
        <a:solidFill>
          <a:srgbClr val="C00000"/>
        </a:solidFill>
      </dgm:spPr>
      <dgm:t>
        <a:bodyPr/>
        <a:lstStyle/>
        <a:p>
          <a:r>
            <a:rPr lang="en-US" b="1" dirty="0"/>
            <a:t>PERM Labor Certification</a:t>
          </a:r>
        </a:p>
      </dgm:t>
    </dgm:pt>
    <dgm:pt modelId="{2A964054-AC97-794A-93E6-5CF087E3FB7F}" type="parTrans" cxnId="{5B08F000-67C6-0049-9ACD-116774D8F763}">
      <dgm:prSet/>
      <dgm:spPr/>
      <dgm:t>
        <a:bodyPr/>
        <a:lstStyle/>
        <a:p>
          <a:endParaRPr lang="en-US"/>
        </a:p>
      </dgm:t>
    </dgm:pt>
    <dgm:pt modelId="{B6BE8696-D127-A144-979F-946C024603F3}" type="sibTrans" cxnId="{5B08F000-67C6-0049-9ACD-116774D8F763}">
      <dgm:prSet/>
      <dgm:spPr/>
      <dgm:t>
        <a:bodyPr/>
        <a:lstStyle/>
        <a:p>
          <a:endParaRPr lang="en-US"/>
        </a:p>
      </dgm:t>
    </dgm:pt>
    <dgm:pt modelId="{9D40ED2C-3EAC-ED4A-ACFF-17C49B67AA2B}">
      <dgm:prSet phldrT="[Text]"/>
      <dgm:spPr>
        <a:solidFill>
          <a:schemeClr val="accent2">
            <a:lumMod val="50000"/>
          </a:schemeClr>
        </a:solidFill>
      </dgm:spPr>
      <dgm:t>
        <a:bodyPr/>
        <a:lstStyle/>
        <a:p>
          <a:r>
            <a:rPr lang="en-US" b="1" dirty="0"/>
            <a:t>Form I-140 Immigrant Petition for Worker</a:t>
          </a:r>
        </a:p>
      </dgm:t>
    </dgm:pt>
    <dgm:pt modelId="{30862341-A86F-7D40-A7DC-A1341ACDEE73}" type="parTrans" cxnId="{7AC5B142-64A6-D74D-9470-5FB0D4C59D2D}">
      <dgm:prSet/>
      <dgm:spPr/>
      <dgm:t>
        <a:bodyPr/>
        <a:lstStyle/>
        <a:p>
          <a:endParaRPr lang="en-US"/>
        </a:p>
      </dgm:t>
    </dgm:pt>
    <dgm:pt modelId="{444E8F1B-4A87-6D4F-B570-FC69CC20EF79}" type="sibTrans" cxnId="{7AC5B142-64A6-D74D-9470-5FB0D4C59D2D}">
      <dgm:prSet/>
      <dgm:spPr/>
      <dgm:t>
        <a:bodyPr/>
        <a:lstStyle/>
        <a:p>
          <a:endParaRPr lang="en-US"/>
        </a:p>
      </dgm:t>
    </dgm:pt>
    <dgm:pt modelId="{2AAD8409-6FFE-3A4E-8280-866BE70FCE70}">
      <dgm:prSet phldrT="[Text]"/>
      <dgm:spPr>
        <a:solidFill>
          <a:srgbClr val="F10003"/>
        </a:solidFill>
      </dgm:spPr>
      <dgm:t>
        <a:bodyPr/>
        <a:lstStyle/>
        <a:p>
          <a:r>
            <a:rPr lang="en-US" dirty="0"/>
            <a:t>Prevailing Wage Determination</a:t>
          </a:r>
        </a:p>
      </dgm:t>
    </dgm:pt>
    <dgm:pt modelId="{24D535C5-F749-DB45-8490-9747D6EEE278}" type="parTrans" cxnId="{C822EB97-FF56-654A-BC0B-F0C493851968}">
      <dgm:prSet/>
      <dgm:spPr/>
      <dgm:t>
        <a:bodyPr/>
        <a:lstStyle/>
        <a:p>
          <a:endParaRPr lang="en-US"/>
        </a:p>
      </dgm:t>
    </dgm:pt>
    <dgm:pt modelId="{A5EB8276-CE99-7A4B-9938-C2F7725EAEB7}" type="sibTrans" cxnId="{C822EB97-FF56-654A-BC0B-F0C493851968}">
      <dgm:prSet/>
      <dgm:spPr/>
      <dgm:t>
        <a:bodyPr/>
        <a:lstStyle/>
        <a:p>
          <a:endParaRPr lang="en-US"/>
        </a:p>
      </dgm:t>
    </dgm:pt>
    <dgm:pt modelId="{47EB101E-DF28-CD48-94EF-F57737F56156}" type="pres">
      <dgm:prSet presAssocID="{06320F91-FBC6-3644-93DB-D90A7F23D88F}" presName="Name0" presStyleCnt="0">
        <dgm:presLayoutVars>
          <dgm:dir/>
          <dgm:animLvl val="lvl"/>
          <dgm:resizeHandles val="exact"/>
        </dgm:presLayoutVars>
      </dgm:prSet>
      <dgm:spPr/>
    </dgm:pt>
    <dgm:pt modelId="{00EE2A9E-9C73-9C45-8EF8-BC435FE7806E}" type="pres">
      <dgm:prSet presAssocID="{5D2613B7-9BF1-3748-AE44-936BB37E42DD}" presName="parTxOnly" presStyleLbl="node1" presStyleIdx="0" presStyleCnt="5">
        <dgm:presLayoutVars>
          <dgm:chMax val="0"/>
          <dgm:chPref val="0"/>
          <dgm:bulletEnabled val="1"/>
        </dgm:presLayoutVars>
      </dgm:prSet>
      <dgm:spPr/>
    </dgm:pt>
    <dgm:pt modelId="{4F3E1033-580F-9040-B542-C06173908E0C}" type="pres">
      <dgm:prSet presAssocID="{60C02A47-D8B7-494D-8BA9-BB75EE069146}" presName="parTxOnlySpace" presStyleCnt="0"/>
      <dgm:spPr/>
    </dgm:pt>
    <dgm:pt modelId="{BA73E45A-840F-D543-8133-D755697D7F9E}" type="pres">
      <dgm:prSet presAssocID="{2AAD8409-6FFE-3A4E-8280-866BE70FCE70}" presName="parTxOnly" presStyleLbl="node1" presStyleIdx="1" presStyleCnt="5">
        <dgm:presLayoutVars>
          <dgm:chMax val="0"/>
          <dgm:chPref val="0"/>
          <dgm:bulletEnabled val="1"/>
        </dgm:presLayoutVars>
      </dgm:prSet>
      <dgm:spPr/>
    </dgm:pt>
    <dgm:pt modelId="{E0186EDE-45BE-F742-9FF1-322645F7FB74}" type="pres">
      <dgm:prSet presAssocID="{A5EB8276-CE99-7A4B-9938-C2F7725EAEB7}" presName="parTxOnlySpace" presStyleCnt="0"/>
      <dgm:spPr/>
    </dgm:pt>
    <dgm:pt modelId="{8F138809-923B-5240-8FC8-80E7AF2AC8AA}" type="pres">
      <dgm:prSet presAssocID="{C3DFA4C0-4299-0249-A581-98C5B3A2C63B}" presName="parTxOnly" presStyleLbl="node1" presStyleIdx="2" presStyleCnt="5">
        <dgm:presLayoutVars>
          <dgm:chMax val="0"/>
          <dgm:chPref val="0"/>
          <dgm:bulletEnabled val="1"/>
        </dgm:presLayoutVars>
      </dgm:prSet>
      <dgm:spPr/>
    </dgm:pt>
    <dgm:pt modelId="{91E2D545-22E4-CE42-9B2F-5434224CAC18}" type="pres">
      <dgm:prSet presAssocID="{B6BE8696-D127-A144-979F-946C024603F3}" presName="parTxOnlySpace" presStyleCnt="0"/>
      <dgm:spPr/>
    </dgm:pt>
    <dgm:pt modelId="{98B2BA9A-063A-A047-99E7-D87511856692}" type="pres">
      <dgm:prSet presAssocID="{9D40ED2C-3EAC-ED4A-ACFF-17C49B67AA2B}" presName="parTxOnly" presStyleLbl="node1" presStyleIdx="3" presStyleCnt="5">
        <dgm:presLayoutVars>
          <dgm:chMax val="0"/>
          <dgm:chPref val="0"/>
          <dgm:bulletEnabled val="1"/>
        </dgm:presLayoutVars>
      </dgm:prSet>
      <dgm:spPr/>
    </dgm:pt>
    <dgm:pt modelId="{4977BC48-EBE5-9944-A67A-682AB5F95E45}" type="pres">
      <dgm:prSet presAssocID="{444E8F1B-4A87-6D4F-B570-FC69CC20EF79}" presName="parTxOnlySpace" presStyleCnt="0"/>
      <dgm:spPr/>
    </dgm:pt>
    <dgm:pt modelId="{0CB3429E-AC8B-8A4A-8CE2-5439D26E38F7}" type="pres">
      <dgm:prSet presAssocID="{366A1EEE-7C5C-CE4C-B67A-2FD9C0C31B86}" presName="parTxOnly" presStyleLbl="node1" presStyleIdx="4" presStyleCnt="5">
        <dgm:presLayoutVars>
          <dgm:chMax val="0"/>
          <dgm:chPref val="0"/>
          <dgm:bulletEnabled val="1"/>
        </dgm:presLayoutVars>
      </dgm:prSet>
      <dgm:spPr/>
    </dgm:pt>
  </dgm:ptLst>
  <dgm:cxnLst>
    <dgm:cxn modelId="{5B08F000-67C6-0049-9ACD-116774D8F763}" srcId="{06320F91-FBC6-3644-93DB-D90A7F23D88F}" destId="{C3DFA4C0-4299-0249-A581-98C5B3A2C63B}" srcOrd="2" destOrd="0" parTransId="{2A964054-AC97-794A-93E6-5CF087E3FB7F}" sibTransId="{B6BE8696-D127-A144-979F-946C024603F3}"/>
    <dgm:cxn modelId="{DAF9F714-CB81-7246-89A6-6F8056D67983}" srcId="{06320F91-FBC6-3644-93DB-D90A7F23D88F}" destId="{366A1EEE-7C5C-CE4C-B67A-2FD9C0C31B86}" srcOrd="4" destOrd="0" parTransId="{07DBF9B2-30F9-C541-AA7E-366F1FADB17E}" sibTransId="{332DDF32-30D4-7443-A754-A10E35F92614}"/>
    <dgm:cxn modelId="{7AC5B142-64A6-D74D-9470-5FB0D4C59D2D}" srcId="{06320F91-FBC6-3644-93DB-D90A7F23D88F}" destId="{9D40ED2C-3EAC-ED4A-ACFF-17C49B67AA2B}" srcOrd="3" destOrd="0" parTransId="{30862341-A86F-7D40-A7DC-A1341ACDEE73}" sibTransId="{444E8F1B-4A87-6D4F-B570-FC69CC20EF79}"/>
    <dgm:cxn modelId="{E2F9A655-A982-7149-91A3-CD5B5B3DBF63}" type="presOf" srcId="{2AAD8409-6FFE-3A4E-8280-866BE70FCE70}" destId="{BA73E45A-840F-D543-8133-D755697D7F9E}" srcOrd="0" destOrd="0" presId="urn:microsoft.com/office/officeart/2005/8/layout/chevron1"/>
    <dgm:cxn modelId="{CBE0E66A-54EC-454E-ADB0-819660EA5D5A}" type="presOf" srcId="{06320F91-FBC6-3644-93DB-D90A7F23D88F}" destId="{47EB101E-DF28-CD48-94EF-F57737F56156}" srcOrd="0" destOrd="0" presId="urn:microsoft.com/office/officeart/2005/8/layout/chevron1"/>
    <dgm:cxn modelId="{1538DA6F-AE3F-2444-B73F-C1DAB43FBF50}" type="presOf" srcId="{5D2613B7-9BF1-3748-AE44-936BB37E42DD}" destId="{00EE2A9E-9C73-9C45-8EF8-BC435FE7806E}" srcOrd="0" destOrd="0" presId="urn:microsoft.com/office/officeart/2005/8/layout/chevron1"/>
    <dgm:cxn modelId="{CA4AA676-C99D-A546-81B5-3D59DB823A43}" type="presOf" srcId="{9D40ED2C-3EAC-ED4A-ACFF-17C49B67AA2B}" destId="{98B2BA9A-063A-A047-99E7-D87511856692}" srcOrd="0" destOrd="0" presId="urn:microsoft.com/office/officeart/2005/8/layout/chevron1"/>
    <dgm:cxn modelId="{637EB47A-80D9-0548-97A3-61E556793970}" type="presOf" srcId="{366A1EEE-7C5C-CE4C-B67A-2FD9C0C31B86}" destId="{0CB3429E-AC8B-8A4A-8CE2-5439D26E38F7}" srcOrd="0" destOrd="0" presId="urn:microsoft.com/office/officeart/2005/8/layout/chevron1"/>
    <dgm:cxn modelId="{C822EB97-FF56-654A-BC0B-F0C493851968}" srcId="{06320F91-FBC6-3644-93DB-D90A7F23D88F}" destId="{2AAD8409-6FFE-3A4E-8280-866BE70FCE70}" srcOrd="1" destOrd="0" parTransId="{24D535C5-F749-DB45-8490-9747D6EEE278}" sibTransId="{A5EB8276-CE99-7A4B-9938-C2F7725EAEB7}"/>
    <dgm:cxn modelId="{B8258C98-2B37-E24F-B845-C9DE513597F7}" type="presOf" srcId="{C3DFA4C0-4299-0249-A581-98C5B3A2C63B}" destId="{8F138809-923B-5240-8FC8-80E7AF2AC8AA}" srcOrd="0" destOrd="0" presId="urn:microsoft.com/office/officeart/2005/8/layout/chevron1"/>
    <dgm:cxn modelId="{51B7E0E8-E3D1-C645-9099-B37038EE5149}" srcId="{06320F91-FBC6-3644-93DB-D90A7F23D88F}" destId="{5D2613B7-9BF1-3748-AE44-936BB37E42DD}" srcOrd="0" destOrd="0" parTransId="{1CFC5DEF-CA9F-0344-A2F3-891C37DE2910}" sibTransId="{60C02A47-D8B7-494D-8BA9-BB75EE069146}"/>
    <dgm:cxn modelId="{0DA00FE6-9D40-254D-8EC7-D4F406EB6511}" type="presParOf" srcId="{47EB101E-DF28-CD48-94EF-F57737F56156}" destId="{00EE2A9E-9C73-9C45-8EF8-BC435FE7806E}" srcOrd="0" destOrd="0" presId="urn:microsoft.com/office/officeart/2005/8/layout/chevron1"/>
    <dgm:cxn modelId="{CF03398A-CDC1-0B40-82F6-C4ACA35D792E}" type="presParOf" srcId="{47EB101E-DF28-CD48-94EF-F57737F56156}" destId="{4F3E1033-580F-9040-B542-C06173908E0C}" srcOrd="1" destOrd="0" presId="urn:microsoft.com/office/officeart/2005/8/layout/chevron1"/>
    <dgm:cxn modelId="{CB7D362B-2963-7045-8BDA-9FA190632232}" type="presParOf" srcId="{47EB101E-DF28-CD48-94EF-F57737F56156}" destId="{BA73E45A-840F-D543-8133-D755697D7F9E}" srcOrd="2" destOrd="0" presId="urn:microsoft.com/office/officeart/2005/8/layout/chevron1"/>
    <dgm:cxn modelId="{D1DA46F7-B9B3-7C4F-9C6E-3E0F8C87B493}" type="presParOf" srcId="{47EB101E-DF28-CD48-94EF-F57737F56156}" destId="{E0186EDE-45BE-F742-9FF1-322645F7FB74}" srcOrd="3" destOrd="0" presId="urn:microsoft.com/office/officeart/2005/8/layout/chevron1"/>
    <dgm:cxn modelId="{5400F787-8595-FE43-B552-43B026F2ACA0}" type="presParOf" srcId="{47EB101E-DF28-CD48-94EF-F57737F56156}" destId="{8F138809-923B-5240-8FC8-80E7AF2AC8AA}" srcOrd="4" destOrd="0" presId="urn:microsoft.com/office/officeart/2005/8/layout/chevron1"/>
    <dgm:cxn modelId="{ED0294CF-F861-1549-80C5-FBBB896E114D}" type="presParOf" srcId="{47EB101E-DF28-CD48-94EF-F57737F56156}" destId="{91E2D545-22E4-CE42-9B2F-5434224CAC18}" srcOrd="5" destOrd="0" presId="urn:microsoft.com/office/officeart/2005/8/layout/chevron1"/>
    <dgm:cxn modelId="{D35C899E-8496-7D47-B00E-61D40C8C6127}" type="presParOf" srcId="{47EB101E-DF28-CD48-94EF-F57737F56156}" destId="{98B2BA9A-063A-A047-99E7-D87511856692}" srcOrd="6" destOrd="0" presId="urn:microsoft.com/office/officeart/2005/8/layout/chevron1"/>
    <dgm:cxn modelId="{074DED56-CEC6-0147-97E2-0D08DA8D91E8}" type="presParOf" srcId="{47EB101E-DF28-CD48-94EF-F57737F56156}" destId="{4977BC48-EBE5-9944-A67A-682AB5F95E45}" srcOrd="7" destOrd="0" presId="urn:microsoft.com/office/officeart/2005/8/layout/chevron1"/>
    <dgm:cxn modelId="{CECDAD42-FC60-E241-8947-AFE8D05CB268}" type="presParOf" srcId="{47EB101E-DF28-CD48-94EF-F57737F56156}" destId="{0CB3429E-AC8B-8A4A-8CE2-5439D26E38F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0EDB7-0178-4967-A266-DBF235129AF2}">
      <dsp:nvSpPr>
        <dsp:cNvPr id="0" name=""/>
        <dsp:cNvSpPr/>
      </dsp:nvSpPr>
      <dsp:spPr>
        <a:xfrm>
          <a:off x="210785" y="547086"/>
          <a:ext cx="1335114" cy="1335114"/>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7980CD-8960-4FE6-A8B2-E24B41096BA0}">
      <dsp:nvSpPr>
        <dsp:cNvPr id="0" name=""/>
        <dsp:cNvSpPr/>
      </dsp:nvSpPr>
      <dsp:spPr>
        <a:xfrm>
          <a:off x="491159" y="827460"/>
          <a:ext cx="774366" cy="774366"/>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4F99E0-11E9-479E-9105-4032518EDCCB}">
      <dsp:nvSpPr>
        <dsp:cNvPr id="0" name=""/>
        <dsp:cNvSpPr/>
      </dsp:nvSpPr>
      <dsp:spPr>
        <a:xfrm>
          <a:off x="1831996" y="547086"/>
          <a:ext cx="3147056" cy="1335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a:t>This session will be recorded </a:t>
          </a:r>
        </a:p>
      </dsp:txBody>
      <dsp:txXfrm>
        <a:off x="1831996" y="547086"/>
        <a:ext cx="3147056" cy="1335114"/>
      </dsp:txXfrm>
    </dsp:sp>
    <dsp:sp modelId="{D1D9A99D-F74A-4F64-AB94-F3D5E3E85E76}">
      <dsp:nvSpPr>
        <dsp:cNvPr id="0" name=""/>
        <dsp:cNvSpPr/>
      </dsp:nvSpPr>
      <dsp:spPr>
        <a:xfrm>
          <a:off x="5527403" y="547086"/>
          <a:ext cx="1335114" cy="1335114"/>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00E95A-22CF-4872-980D-7264FC6E7AAB}">
      <dsp:nvSpPr>
        <dsp:cNvPr id="0" name=""/>
        <dsp:cNvSpPr/>
      </dsp:nvSpPr>
      <dsp:spPr>
        <a:xfrm>
          <a:off x="5807777" y="827460"/>
          <a:ext cx="774366" cy="774366"/>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48433B-ECFA-40EA-AFEC-0D10AC283DAD}">
      <dsp:nvSpPr>
        <dsp:cNvPr id="0" name=""/>
        <dsp:cNvSpPr/>
      </dsp:nvSpPr>
      <dsp:spPr>
        <a:xfrm>
          <a:off x="7148614" y="547086"/>
          <a:ext cx="3147056" cy="1335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a:t>Recording and Powerpoint will be made available following end of workshop</a:t>
          </a:r>
        </a:p>
      </dsp:txBody>
      <dsp:txXfrm>
        <a:off x="7148614" y="547086"/>
        <a:ext cx="3147056" cy="1335114"/>
      </dsp:txXfrm>
    </dsp:sp>
    <dsp:sp modelId="{302E59A2-8EA8-4168-BAB9-9442AA859356}">
      <dsp:nvSpPr>
        <dsp:cNvPr id="0" name=""/>
        <dsp:cNvSpPr/>
      </dsp:nvSpPr>
      <dsp:spPr>
        <a:xfrm>
          <a:off x="210785" y="2653223"/>
          <a:ext cx="1335114" cy="1335114"/>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4F4EC7-88CC-43AF-86EB-1ECE5DBF3E06}">
      <dsp:nvSpPr>
        <dsp:cNvPr id="0" name=""/>
        <dsp:cNvSpPr/>
      </dsp:nvSpPr>
      <dsp:spPr>
        <a:xfrm>
          <a:off x="491159" y="2933597"/>
          <a:ext cx="774366" cy="774366"/>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FC5CC7-785D-4D5E-A895-65CF09D7BE48}">
      <dsp:nvSpPr>
        <dsp:cNvPr id="0" name=""/>
        <dsp:cNvSpPr/>
      </dsp:nvSpPr>
      <dsp:spPr>
        <a:xfrm>
          <a:off x="1831996" y="2653223"/>
          <a:ext cx="3147056" cy="1335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a:t>Powerpoint will also be posted to our web site (https://icenter.tufts.edu)</a:t>
          </a:r>
        </a:p>
      </dsp:txBody>
      <dsp:txXfrm>
        <a:off x="1831996" y="2653223"/>
        <a:ext cx="3147056" cy="1335114"/>
      </dsp:txXfrm>
    </dsp:sp>
    <dsp:sp modelId="{DFED8E24-70DF-47CF-9518-9307AF372003}">
      <dsp:nvSpPr>
        <dsp:cNvPr id="0" name=""/>
        <dsp:cNvSpPr/>
      </dsp:nvSpPr>
      <dsp:spPr>
        <a:xfrm>
          <a:off x="5527403" y="2653223"/>
          <a:ext cx="1335114" cy="1335114"/>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2F58F4-D733-400F-99B3-800A6B4CEFE3}">
      <dsp:nvSpPr>
        <dsp:cNvPr id="0" name=""/>
        <dsp:cNvSpPr/>
      </dsp:nvSpPr>
      <dsp:spPr>
        <a:xfrm>
          <a:off x="5807777" y="2933597"/>
          <a:ext cx="774366" cy="774366"/>
        </a:xfrm>
        <a:prstGeom prst="rect">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E553D1-2FB8-445D-928E-C3F3ADF680E2}">
      <dsp:nvSpPr>
        <dsp:cNvPr id="0" name=""/>
        <dsp:cNvSpPr/>
      </dsp:nvSpPr>
      <dsp:spPr>
        <a:xfrm>
          <a:off x="7148614" y="2653223"/>
          <a:ext cx="3147056" cy="1335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a:t>Q&amp;A period will be at the end</a:t>
          </a:r>
        </a:p>
      </dsp:txBody>
      <dsp:txXfrm>
        <a:off x="7148614" y="2653223"/>
        <a:ext cx="3147056" cy="13351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E2A9E-9C73-9C45-8EF8-BC435FE7806E}">
      <dsp:nvSpPr>
        <dsp:cNvPr id="0" name=""/>
        <dsp:cNvSpPr/>
      </dsp:nvSpPr>
      <dsp:spPr>
        <a:xfrm>
          <a:off x="2567" y="1718692"/>
          <a:ext cx="2284883" cy="913953"/>
        </a:xfrm>
        <a:prstGeom prst="chevron">
          <a:avLst/>
        </a:prstGeom>
        <a:solidFill>
          <a:srgbClr val="F1000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Recruitment or Re-Recruitment</a:t>
          </a:r>
        </a:p>
      </dsp:txBody>
      <dsp:txXfrm>
        <a:off x="459544" y="1718692"/>
        <a:ext cx="1370930" cy="913953"/>
      </dsp:txXfrm>
    </dsp:sp>
    <dsp:sp modelId="{BA73E45A-840F-D543-8133-D755697D7F9E}">
      <dsp:nvSpPr>
        <dsp:cNvPr id="0" name=""/>
        <dsp:cNvSpPr/>
      </dsp:nvSpPr>
      <dsp:spPr>
        <a:xfrm>
          <a:off x="2058962" y="1718692"/>
          <a:ext cx="2284883" cy="913953"/>
        </a:xfrm>
        <a:prstGeom prst="chevron">
          <a:avLst/>
        </a:prstGeom>
        <a:solidFill>
          <a:srgbClr val="F1000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Prevailing Wage Determination</a:t>
          </a:r>
        </a:p>
      </dsp:txBody>
      <dsp:txXfrm>
        <a:off x="2515939" y="1718692"/>
        <a:ext cx="1370930" cy="913953"/>
      </dsp:txXfrm>
    </dsp:sp>
    <dsp:sp modelId="{8F138809-923B-5240-8FC8-80E7AF2AC8AA}">
      <dsp:nvSpPr>
        <dsp:cNvPr id="0" name=""/>
        <dsp:cNvSpPr/>
      </dsp:nvSpPr>
      <dsp:spPr>
        <a:xfrm>
          <a:off x="4115358" y="1718692"/>
          <a:ext cx="2284883" cy="913953"/>
        </a:xfrm>
        <a:prstGeom prst="chevron">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b="1" kern="1200" dirty="0"/>
            <a:t>PERM Labor Certification</a:t>
          </a:r>
        </a:p>
      </dsp:txBody>
      <dsp:txXfrm>
        <a:off x="4572335" y="1718692"/>
        <a:ext cx="1370930" cy="913953"/>
      </dsp:txXfrm>
    </dsp:sp>
    <dsp:sp modelId="{98B2BA9A-063A-A047-99E7-D87511856692}">
      <dsp:nvSpPr>
        <dsp:cNvPr id="0" name=""/>
        <dsp:cNvSpPr/>
      </dsp:nvSpPr>
      <dsp:spPr>
        <a:xfrm>
          <a:off x="6171753" y="1718692"/>
          <a:ext cx="2284883" cy="913953"/>
        </a:xfrm>
        <a:prstGeom prst="chevron">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b="1" kern="1200" dirty="0"/>
            <a:t>Form I-140 Immigrant Petition for Worker</a:t>
          </a:r>
        </a:p>
      </dsp:txBody>
      <dsp:txXfrm>
        <a:off x="6628730" y="1718692"/>
        <a:ext cx="1370930" cy="913953"/>
      </dsp:txXfrm>
    </dsp:sp>
    <dsp:sp modelId="{0CB3429E-AC8B-8A4A-8CE2-5439D26E38F7}">
      <dsp:nvSpPr>
        <dsp:cNvPr id="0" name=""/>
        <dsp:cNvSpPr/>
      </dsp:nvSpPr>
      <dsp:spPr>
        <a:xfrm>
          <a:off x="8228148" y="1718692"/>
          <a:ext cx="2284883" cy="913953"/>
        </a:xfrm>
        <a:prstGeom prst="chevron">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b="1" kern="1200" dirty="0"/>
            <a:t>Form I-485 Adjustment of Status Application</a:t>
          </a:r>
        </a:p>
      </dsp:txBody>
      <dsp:txXfrm>
        <a:off x="8685125" y="1718692"/>
        <a:ext cx="1370930" cy="913953"/>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E219-5165-6B4F-99BE-4288855C5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64B156-5BA0-1149-B2F2-034B732CE2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B5997A-88E1-AA45-B0E6-97BF3751E099}"/>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5" name="Footer Placeholder 4">
            <a:extLst>
              <a:ext uri="{FF2B5EF4-FFF2-40B4-BE49-F238E27FC236}">
                <a16:creationId xmlns:a16="http://schemas.microsoft.com/office/drawing/2014/main" id="{B83A9712-B721-2648-891D-08137F56B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4B1F6-2994-4E48-BFFD-D03AB555072F}"/>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23275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5C98F-8594-CE4D-9CC6-D892C7F46B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F0BFEF-2BD9-504E-AAAE-B55A9B5E3E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B77F27-1E8B-314D-B6D9-D464D02B38AA}"/>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5" name="Footer Placeholder 4">
            <a:extLst>
              <a:ext uri="{FF2B5EF4-FFF2-40B4-BE49-F238E27FC236}">
                <a16:creationId xmlns:a16="http://schemas.microsoft.com/office/drawing/2014/main" id="{56FB6FAB-EF4D-884F-BA76-D2BC4B799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B880E-E9C2-D84C-94D1-0B7A4B45CE9A}"/>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325907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8F4E1-FEFC-3C4F-9F06-081BF3AD7E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233C80-B504-AD4D-9867-4FFA62A4C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51F2F5-1D80-B34B-9C1B-5CDFB76F8ABC}"/>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5" name="Footer Placeholder 4">
            <a:extLst>
              <a:ext uri="{FF2B5EF4-FFF2-40B4-BE49-F238E27FC236}">
                <a16:creationId xmlns:a16="http://schemas.microsoft.com/office/drawing/2014/main" id="{712E2E78-2167-2344-A4DD-63CF0BA61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2574B-4AE1-6C47-8118-6C4297F52CC4}"/>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368411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535DB-0D1D-3C41-A06A-D6148BB008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5B3C1-0A02-7345-9580-48C9E6BEC5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3F147-7918-7043-A424-767270A40C7D}"/>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5" name="Footer Placeholder 4">
            <a:extLst>
              <a:ext uri="{FF2B5EF4-FFF2-40B4-BE49-F238E27FC236}">
                <a16:creationId xmlns:a16="http://schemas.microsoft.com/office/drawing/2014/main" id="{29249711-3695-DC42-920B-4B85BF7DF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25901-6CAF-2444-B648-91720D9A7631}"/>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130329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F678-1B74-3E46-8FAC-F2731F8392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7FDC0B-60A3-8246-AE61-8D43BC61E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416AAC-2A4F-FE48-BF53-9BF95BAAC6B4}"/>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5" name="Footer Placeholder 4">
            <a:extLst>
              <a:ext uri="{FF2B5EF4-FFF2-40B4-BE49-F238E27FC236}">
                <a16:creationId xmlns:a16="http://schemas.microsoft.com/office/drawing/2014/main" id="{FEF08A89-15B0-1843-80B6-B3155A133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84654-AABE-5E42-B1A4-8F5989AE509B}"/>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68804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C16EE-82FF-8D45-9926-FD4EF51F25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6181E5-9AAD-8B44-8443-0A1B3E7073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D8286F-A45C-2F4E-9797-4C1475BFD3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238B77-8A68-9F45-AFFB-F8E9E75B8B6E}"/>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6" name="Footer Placeholder 5">
            <a:extLst>
              <a:ext uri="{FF2B5EF4-FFF2-40B4-BE49-F238E27FC236}">
                <a16:creationId xmlns:a16="http://schemas.microsoft.com/office/drawing/2014/main" id="{90E622FF-26B6-1A45-A1D8-E09B583A6F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CB8B53-1B35-5043-90A1-7DB64D1A67D0}"/>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71428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271B-1DEA-E544-8FA5-5BC690DE1A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D6B210-A958-854F-967D-152A9B8B05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99E5CE-5FBD-3040-B4D9-1B7D90428C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E04A10-45E3-2E44-984C-FFBF80694F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8DD79D-4478-4A4C-86CB-D7B66414EA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A006A-CEE6-B447-B8FE-80585B60206F}"/>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8" name="Footer Placeholder 7">
            <a:extLst>
              <a:ext uri="{FF2B5EF4-FFF2-40B4-BE49-F238E27FC236}">
                <a16:creationId xmlns:a16="http://schemas.microsoft.com/office/drawing/2014/main" id="{2ED10963-CF04-DA46-938C-10196C08A3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ED69FB-3BCC-3048-9B83-96B67C4B2959}"/>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20135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92A9-927B-8147-9753-DCA43DECE3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CF9E95-4159-E84A-A0BE-8457F2CF1A7D}"/>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4" name="Footer Placeholder 3">
            <a:extLst>
              <a:ext uri="{FF2B5EF4-FFF2-40B4-BE49-F238E27FC236}">
                <a16:creationId xmlns:a16="http://schemas.microsoft.com/office/drawing/2014/main" id="{D7ED8DD1-7793-2A43-9585-95074190D9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944F7-36D7-1140-94D7-4A437E835DB8}"/>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275494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41BD4-F289-3246-B440-ADA1A1DB5885}"/>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3" name="Footer Placeholder 2">
            <a:extLst>
              <a:ext uri="{FF2B5EF4-FFF2-40B4-BE49-F238E27FC236}">
                <a16:creationId xmlns:a16="http://schemas.microsoft.com/office/drawing/2014/main" id="{9AE960FB-410E-AD41-BCFA-C1F3C1DAB2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A9D191-F499-014E-B4F7-A95C8FFA2A8E}"/>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117992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559E1-292B-5E4D-BE7C-F1E2AE257E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72FDA6-450C-2443-8A85-8D7B71114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8764E-4CC4-FD45-9AA8-8FF2CCDE0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2D1AC-D2FC-2C42-8066-674E46033CF7}"/>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6" name="Footer Placeholder 5">
            <a:extLst>
              <a:ext uri="{FF2B5EF4-FFF2-40B4-BE49-F238E27FC236}">
                <a16:creationId xmlns:a16="http://schemas.microsoft.com/office/drawing/2014/main" id="{76E96682-E3A3-0440-9630-DD201CBCD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48DF84-CFC1-9442-AE8F-7EB00E1894E0}"/>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33137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B98BD-C8EC-544B-A372-A4366AAC0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FF1551-EE20-D24C-94D9-97B3B2255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0C45C-2F83-F34D-B440-E2DFC465B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BB31E-AA62-E640-8106-6CA756910153}"/>
              </a:ext>
            </a:extLst>
          </p:cNvPr>
          <p:cNvSpPr>
            <a:spLocks noGrp="1"/>
          </p:cNvSpPr>
          <p:nvPr>
            <p:ph type="dt" sz="half" idx="10"/>
          </p:nvPr>
        </p:nvSpPr>
        <p:spPr/>
        <p:txBody>
          <a:bodyPr/>
          <a:lstStyle/>
          <a:p>
            <a:fld id="{DAEDEC9E-3A9D-1D4D-BB32-AE2AB43CCAC3}" type="datetimeFigureOut">
              <a:rPr lang="en-US" smtClean="0"/>
              <a:t>4/26/21</a:t>
            </a:fld>
            <a:endParaRPr lang="en-US"/>
          </a:p>
        </p:txBody>
      </p:sp>
      <p:sp>
        <p:nvSpPr>
          <p:cNvPr id="6" name="Footer Placeholder 5">
            <a:extLst>
              <a:ext uri="{FF2B5EF4-FFF2-40B4-BE49-F238E27FC236}">
                <a16:creationId xmlns:a16="http://schemas.microsoft.com/office/drawing/2014/main" id="{74660553-4E79-1646-9C8E-4C1220DF05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5AFF1-62DA-6B44-97B7-7452C915750B}"/>
              </a:ext>
            </a:extLst>
          </p:cNvPr>
          <p:cNvSpPr>
            <a:spLocks noGrp="1"/>
          </p:cNvSpPr>
          <p:nvPr>
            <p:ph type="sldNum" sz="quarter" idx="12"/>
          </p:nvPr>
        </p:nvSpPr>
        <p:spPr/>
        <p:txBody>
          <a:bodyPr/>
          <a:lstStyle/>
          <a:p>
            <a:fld id="{2429A5CF-C1EB-954D-B4C4-38978B437F2F}" type="slidenum">
              <a:rPr lang="en-US" smtClean="0"/>
              <a:t>‹#›</a:t>
            </a:fld>
            <a:endParaRPr lang="en-US"/>
          </a:p>
        </p:txBody>
      </p:sp>
    </p:spTree>
    <p:extLst>
      <p:ext uri="{BB962C8B-B14F-4D97-AF65-F5344CB8AC3E}">
        <p14:creationId xmlns:p14="http://schemas.microsoft.com/office/powerpoint/2010/main" val="215843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86F848-BF86-AD43-A015-93833A049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BD9791-5C65-4E47-B08D-4E1F975BF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8DE54-12CB-DB4F-B3BC-4F64A340D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DEC9E-3A9D-1D4D-BB32-AE2AB43CCAC3}" type="datetimeFigureOut">
              <a:rPr lang="en-US" smtClean="0"/>
              <a:t>4/26/21</a:t>
            </a:fld>
            <a:endParaRPr lang="en-US"/>
          </a:p>
        </p:txBody>
      </p:sp>
      <p:sp>
        <p:nvSpPr>
          <p:cNvPr id="5" name="Footer Placeholder 4">
            <a:extLst>
              <a:ext uri="{FF2B5EF4-FFF2-40B4-BE49-F238E27FC236}">
                <a16:creationId xmlns:a16="http://schemas.microsoft.com/office/drawing/2014/main" id="{77E78800-7F4B-4D49-A4B7-4E08AEBA5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3A6F9C-D661-8544-A510-B7947D8306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9A5CF-C1EB-954D-B4C4-38978B437F2F}" type="slidenum">
              <a:rPr lang="en-US" smtClean="0"/>
              <a:t>‹#›</a:t>
            </a:fld>
            <a:endParaRPr lang="en-US"/>
          </a:p>
        </p:txBody>
      </p:sp>
    </p:spTree>
    <p:extLst>
      <p:ext uri="{BB962C8B-B14F-4D97-AF65-F5344CB8AC3E}">
        <p14:creationId xmlns:p14="http://schemas.microsoft.com/office/powerpoint/2010/main" val="3960374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houghtco.com/las-100-compantildeiacuteas-que-esponsorean-maacutes-green-cards-tarjeta-residencia-1965476" TargetMode="External"/><Relationship Id="rId2" Type="http://schemas.openxmlformats.org/officeDocument/2006/relationships/image" Target="../media/image13.jpeg"/><Relationship Id="rId1" Type="http://schemas.openxmlformats.org/officeDocument/2006/relationships/slideLayout" Target="../slideLayouts/slideLayout9.xml"/><Relationship Id="rId4" Type="http://schemas.openxmlformats.org/officeDocument/2006/relationships/hyperlink" Target="https://creativecommons.org/licenses/by/3.0/"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center.tufts.edu/permanent-resident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mailto:Andrew.Shiotani@tufts.edu" TargetMode="External"/><Relationship Id="rId2" Type="http://schemas.openxmlformats.org/officeDocument/2006/relationships/hyperlink" Target="https://icenter.tufts.edu/departments/permanent-residence" TargetMode="External"/><Relationship Id="rId1" Type="http://schemas.openxmlformats.org/officeDocument/2006/relationships/slideLayout" Target="../slideLayouts/slideLayout2.xml"/><Relationship Id="rId4" Type="http://schemas.openxmlformats.org/officeDocument/2006/relationships/hyperlink" Target="mailto:Ghenwa.Hakim@tufts.edu"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031EA4A4-5D79-4817-B146-24029A2F3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1670B9-46CE-3540-A180-0A1CBD9A19A6}"/>
              </a:ext>
            </a:extLst>
          </p:cNvPr>
          <p:cNvSpPr>
            <a:spLocks noGrp="1"/>
          </p:cNvSpPr>
          <p:nvPr>
            <p:ph type="ctrTitle"/>
          </p:nvPr>
        </p:nvSpPr>
        <p:spPr>
          <a:xfrm>
            <a:off x="7848600" y="1122363"/>
            <a:ext cx="3977640" cy="3204134"/>
          </a:xfrm>
        </p:spPr>
        <p:txBody>
          <a:bodyPr anchor="b">
            <a:normAutofit/>
          </a:bodyPr>
          <a:lstStyle/>
          <a:p>
            <a:pPr algn="l"/>
            <a:r>
              <a:rPr lang="en-US" sz="4800" b="1"/>
              <a:t>US Permanent Residence Overview</a:t>
            </a:r>
          </a:p>
        </p:txBody>
      </p:sp>
      <p:sp>
        <p:nvSpPr>
          <p:cNvPr id="3" name="Subtitle 2">
            <a:extLst>
              <a:ext uri="{FF2B5EF4-FFF2-40B4-BE49-F238E27FC236}">
                <a16:creationId xmlns:a16="http://schemas.microsoft.com/office/drawing/2014/main" id="{598CCE63-F7FA-774C-81A3-84B0FA598596}"/>
              </a:ext>
            </a:extLst>
          </p:cNvPr>
          <p:cNvSpPr>
            <a:spLocks noGrp="1"/>
          </p:cNvSpPr>
          <p:nvPr>
            <p:ph type="subTitle" idx="1"/>
          </p:nvPr>
        </p:nvSpPr>
        <p:spPr>
          <a:xfrm>
            <a:off x="7848600" y="4872922"/>
            <a:ext cx="3977640" cy="1208141"/>
          </a:xfrm>
        </p:spPr>
        <p:txBody>
          <a:bodyPr>
            <a:normAutofit/>
          </a:bodyPr>
          <a:lstStyle/>
          <a:p>
            <a:pPr algn="l"/>
            <a:r>
              <a:rPr lang="en-US" sz="2000" b="1" dirty="0"/>
              <a:t>Tufts International Center</a:t>
            </a:r>
            <a:br>
              <a:rPr lang="en-US" sz="2000" dirty="0"/>
            </a:br>
            <a:r>
              <a:rPr lang="en-US" sz="2000" dirty="0"/>
              <a:t>April 23, 2021</a:t>
            </a:r>
          </a:p>
        </p:txBody>
      </p:sp>
      <p:pic>
        <p:nvPicPr>
          <p:cNvPr id="31" name="Image Gallery" descr="Image Gallery">
            <a:extLst>
              <a:ext uri="{FF2B5EF4-FFF2-40B4-BE49-F238E27FC236}">
                <a16:creationId xmlns:a16="http://schemas.microsoft.com/office/drawing/2014/main" id="{E789D22A-D7A1-B946-9354-79D8140236F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239" r="14189" b="-1"/>
          <a:stretch/>
        </p:blipFill>
        <p:spPr>
          <a:xfrm>
            <a:off x="1286018" y="663644"/>
            <a:ext cx="5507973" cy="5074920"/>
          </a:xfrm>
          <a:prstGeom prst="rect">
            <a:avLst/>
          </a:prstGeom>
        </p:spPr>
      </p:pic>
      <p:sp>
        <p:nvSpPr>
          <p:cNvPr id="79" name="Rectangle 7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1" name="Rectangle 8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213165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3FF0D6-2DBE-EB49-9B36-441D87879625}"/>
              </a:ext>
            </a:extLst>
          </p:cNvPr>
          <p:cNvSpPr>
            <a:spLocks noGrp="1"/>
          </p:cNvSpPr>
          <p:nvPr>
            <p:ph type="title"/>
          </p:nvPr>
        </p:nvSpPr>
        <p:spPr>
          <a:xfrm>
            <a:off x="1115568" y="548640"/>
            <a:ext cx="10168128" cy="1179576"/>
          </a:xfrm>
        </p:spPr>
        <p:txBody>
          <a:bodyPr>
            <a:normAutofit/>
          </a:bodyPr>
          <a:lstStyle/>
          <a:p>
            <a:r>
              <a:rPr lang="en-US" sz="4000" dirty="0"/>
              <a:t>Recent Statistics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6834889-0232-0E48-935F-264E4F1DB73D}"/>
              </a:ext>
            </a:extLst>
          </p:cNvPr>
          <p:cNvSpPr>
            <a:spLocks noGrp="1"/>
          </p:cNvSpPr>
          <p:nvPr>
            <p:ph idx="1"/>
          </p:nvPr>
        </p:nvSpPr>
        <p:spPr>
          <a:xfrm>
            <a:off x="1115568" y="2481943"/>
            <a:ext cx="10168128" cy="3695020"/>
          </a:xfrm>
        </p:spPr>
        <p:txBody>
          <a:bodyPr>
            <a:normAutofit/>
          </a:bodyPr>
          <a:lstStyle/>
          <a:p>
            <a:r>
              <a:rPr lang="en-US" sz="2200" dirty="0"/>
              <a:t>In 2019, about 1 million immigrants became new permanent residents </a:t>
            </a:r>
          </a:p>
          <a:p>
            <a:pPr lvl="1"/>
            <a:r>
              <a:rPr lang="en-US" sz="2200" dirty="0"/>
              <a:t>69% from family-based immigration (including immediate relatives and other family relatives)</a:t>
            </a:r>
          </a:p>
          <a:p>
            <a:pPr lvl="1"/>
            <a:r>
              <a:rPr lang="en-US" sz="2200" dirty="0"/>
              <a:t>14% from employment-based immigration</a:t>
            </a:r>
          </a:p>
          <a:p>
            <a:pPr lvl="1"/>
            <a:r>
              <a:rPr lang="en-US" sz="2200" dirty="0"/>
              <a:t>10% from humanitarian categories</a:t>
            </a:r>
          </a:p>
          <a:p>
            <a:pPr lvl="1"/>
            <a:r>
              <a:rPr lang="en-US" sz="2200" dirty="0"/>
              <a:t>4% from diversity lottery</a:t>
            </a:r>
          </a:p>
          <a:p>
            <a:pPr marL="457200" lvl="1" indent="0">
              <a:buNone/>
            </a:pPr>
            <a:endParaRPr lang="en-US" sz="2200" dirty="0"/>
          </a:p>
          <a:p>
            <a:pPr marL="0" indent="0">
              <a:buNone/>
            </a:pPr>
            <a:r>
              <a:rPr lang="en-US" sz="2200" b="1" dirty="0"/>
              <a:t>Source: Migration Policy Institute</a:t>
            </a:r>
          </a:p>
          <a:p>
            <a:pPr marL="0" indent="0">
              <a:buNone/>
            </a:pPr>
            <a:r>
              <a:rPr lang="en-US" sz="2200" i="1" dirty="0"/>
              <a:t>https://</a:t>
            </a:r>
            <a:r>
              <a:rPr lang="en-US" sz="2200" i="1" dirty="0" err="1"/>
              <a:t>www.migrationpolicy.org</a:t>
            </a:r>
            <a:r>
              <a:rPr lang="en-US" sz="2200" i="1" dirty="0"/>
              <a:t>/article/frequently-requested-statistics-immigrants-and-immigration-united-states-2020#permanent-immig</a:t>
            </a:r>
          </a:p>
        </p:txBody>
      </p:sp>
    </p:spTree>
    <p:extLst>
      <p:ext uri="{BB962C8B-B14F-4D97-AF65-F5344CB8AC3E}">
        <p14:creationId xmlns:p14="http://schemas.microsoft.com/office/powerpoint/2010/main" val="1962816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8916C8-F571-A243-BC1A-78501D46DC0F}"/>
              </a:ext>
            </a:extLst>
          </p:cNvPr>
          <p:cNvSpPr>
            <a:spLocks noGrp="1"/>
          </p:cNvSpPr>
          <p:nvPr>
            <p:ph type="title"/>
          </p:nvPr>
        </p:nvSpPr>
        <p:spPr>
          <a:xfrm>
            <a:off x="1115568" y="548640"/>
            <a:ext cx="10168128" cy="1179576"/>
          </a:xfrm>
        </p:spPr>
        <p:txBody>
          <a:bodyPr>
            <a:normAutofit/>
          </a:bodyPr>
          <a:lstStyle/>
          <a:p>
            <a:r>
              <a:rPr lang="en-US" sz="4000" dirty="0"/>
              <a:t>Sponsorship Requirements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DBADDD0-14C8-814F-868E-D11C4F12AA22}"/>
              </a:ext>
            </a:extLst>
          </p:cNvPr>
          <p:cNvSpPr>
            <a:spLocks noGrp="1"/>
          </p:cNvSpPr>
          <p:nvPr>
            <p:ph idx="1"/>
          </p:nvPr>
        </p:nvSpPr>
        <p:spPr>
          <a:xfrm>
            <a:off x="1115568" y="2481943"/>
            <a:ext cx="10168128" cy="3695020"/>
          </a:xfrm>
        </p:spPr>
        <p:txBody>
          <a:bodyPr>
            <a:normAutofit/>
          </a:bodyPr>
          <a:lstStyle/>
          <a:p>
            <a:r>
              <a:rPr lang="en-US" sz="2200" dirty="0"/>
              <a:t>In many (but not all) cases, a person must have a </a:t>
            </a:r>
            <a:r>
              <a:rPr lang="en-US" sz="2200" b="1" u="sng" dirty="0"/>
              <a:t>sponsor</a:t>
            </a:r>
            <a:r>
              <a:rPr lang="en-US" sz="2200" dirty="0"/>
              <a:t> in order to pursue permanent residence</a:t>
            </a:r>
          </a:p>
          <a:p>
            <a:pPr lvl="1"/>
            <a:r>
              <a:rPr lang="en-US" sz="2200" dirty="0"/>
              <a:t>Qualifying family relation (e.g., US spouse) in family-based immigration</a:t>
            </a:r>
          </a:p>
          <a:p>
            <a:pPr lvl="1"/>
            <a:r>
              <a:rPr lang="en-US" sz="2200" dirty="0"/>
              <a:t>Employer for many types of employment-based immigration</a:t>
            </a:r>
          </a:p>
          <a:p>
            <a:r>
              <a:rPr lang="en-US" sz="2200" dirty="0"/>
              <a:t>Certain types of permanent residence categories are “self-sponsoring,” i.e., individual can sponsor themselves based on their qualifications and the specific self-sponsorship criteria</a:t>
            </a:r>
          </a:p>
          <a:p>
            <a:pPr lvl="1"/>
            <a:r>
              <a:rPr lang="en-US" sz="2200" dirty="0"/>
              <a:t>Example: there is a permanent residence category called the EB-2 National Interest Waiver, which allows persons to self-sponsor if their research or work is in the “national interest”</a:t>
            </a:r>
          </a:p>
          <a:p>
            <a:pPr lvl="1"/>
            <a:endParaRPr lang="en-US" sz="2200" dirty="0"/>
          </a:p>
        </p:txBody>
      </p:sp>
    </p:spTree>
    <p:extLst>
      <p:ext uri="{BB962C8B-B14F-4D97-AF65-F5344CB8AC3E}">
        <p14:creationId xmlns:p14="http://schemas.microsoft.com/office/powerpoint/2010/main" val="12875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A5631B-0AA7-0142-9023-86022A9BEF7C}"/>
              </a:ext>
            </a:extLst>
          </p:cNvPr>
          <p:cNvSpPr>
            <a:spLocks noGrp="1"/>
          </p:cNvSpPr>
          <p:nvPr>
            <p:ph type="title"/>
          </p:nvPr>
        </p:nvSpPr>
        <p:spPr>
          <a:xfrm>
            <a:off x="1115568" y="548640"/>
            <a:ext cx="10168128" cy="1179576"/>
          </a:xfrm>
        </p:spPr>
        <p:txBody>
          <a:bodyPr>
            <a:normAutofit/>
          </a:bodyPr>
          <a:lstStyle/>
          <a:p>
            <a:r>
              <a:rPr lang="en-US" sz="4000" dirty="0"/>
              <a:t>Employer Sponsor Obligations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D695EC0-85C2-6540-9E81-E2E95BEF0668}"/>
              </a:ext>
            </a:extLst>
          </p:cNvPr>
          <p:cNvSpPr>
            <a:spLocks noGrp="1"/>
          </p:cNvSpPr>
          <p:nvPr>
            <p:ph idx="1"/>
          </p:nvPr>
        </p:nvSpPr>
        <p:spPr>
          <a:xfrm>
            <a:off x="1115568" y="2481943"/>
            <a:ext cx="10168128" cy="3695020"/>
          </a:xfrm>
        </p:spPr>
        <p:txBody>
          <a:bodyPr>
            <a:normAutofit/>
          </a:bodyPr>
          <a:lstStyle/>
          <a:p>
            <a:r>
              <a:rPr lang="en-US" sz="2200" dirty="0"/>
              <a:t>When an employer such as Tufts University acts as a sponsor in a permanent residence process on behalf of a foreign national beneficiary, it assumes certain financial and legal obligations</a:t>
            </a:r>
          </a:p>
          <a:p>
            <a:r>
              <a:rPr lang="en-US" sz="2200" dirty="0"/>
              <a:t>These may include, but are not limited to:</a:t>
            </a:r>
          </a:p>
          <a:p>
            <a:pPr lvl="1"/>
            <a:r>
              <a:rPr lang="en-US" sz="2200" dirty="0"/>
              <a:t>Payment of certain required fees, including attorney and government filing fees</a:t>
            </a:r>
          </a:p>
          <a:p>
            <a:pPr lvl="1"/>
            <a:r>
              <a:rPr lang="en-US" sz="2200" dirty="0"/>
              <a:t>Making legally binding attestations and commitments regarding the job opportunity, wages, and working conditions</a:t>
            </a:r>
          </a:p>
          <a:p>
            <a:pPr lvl="1"/>
            <a:r>
              <a:rPr lang="en-US" sz="2200" dirty="0"/>
              <a:t>Making attestations regarding the manner in which the foreign national employee was recruited</a:t>
            </a:r>
          </a:p>
        </p:txBody>
      </p:sp>
    </p:spTree>
    <p:extLst>
      <p:ext uri="{BB962C8B-B14F-4D97-AF65-F5344CB8AC3E}">
        <p14:creationId xmlns:p14="http://schemas.microsoft.com/office/powerpoint/2010/main" val="1447801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A34F146-F434-2048-B160-E694732FD330}"/>
              </a:ext>
            </a:extLst>
          </p:cNvPr>
          <p:cNvSpPr>
            <a:spLocks noGrp="1"/>
          </p:cNvSpPr>
          <p:nvPr>
            <p:ph type="title"/>
          </p:nvPr>
        </p:nvSpPr>
        <p:spPr>
          <a:xfrm>
            <a:off x="1115568" y="548640"/>
            <a:ext cx="10168128" cy="1179576"/>
          </a:xfrm>
        </p:spPr>
        <p:txBody>
          <a:bodyPr>
            <a:normAutofit/>
          </a:bodyPr>
          <a:lstStyle/>
          <a:p>
            <a:r>
              <a:rPr lang="en-US" sz="4000" dirty="0"/>
              <a:t>When is Sponsorship Not Required?</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5ABDC7D-E537-0149-BBDB-8D11AF74BBC7}"/>
              </a:ext>
            </a:extLst>
          </p:cNvPr>
          <p:cNvSpPr>
            <a:spLocks noGrp="1"/>
          </p:cNvSpPr>
          <p:nvPr>
            <p:ph idx="1"/>
          </p:nvPr>
        </p:nvSpPr>
        <p:spPr>
          <a:xfrm>
            <a:off x="1115568" y="2481943"/>
            <a:ext cx="10168128" cy="3695020"/>
          </a:xfrm>
        </p:spPr>
        <p:txBody>
          <a:bodyPr>
            <a:normAutofit/>
          </a:bodyPr>
          <a:lstStyle/>
          <a:p>
            <a:r>
              <a:rPr lang="en-US" sz="2200" dirty="0"/>
              <a:t>Even within employment-based permanent residence, certain categories do not require University sponsorship</a:t>
            </a:r>
          </a:p>
          <a:p>
            <a:r>
              <a:rPr lang="en-US" sz="2200" dirty="0"/>
              <a:t>These include the </a:t>
            </a:r>
            <a:r>
              <a:rPr lang="en-US" sz="2200" b="1" dirty="0"/>
              <a:t>EB-1 Extraordinary Ability </a:t>
            </a:r>
            <a:r>
              <a:rPr lang="en-US" sz="2200" dirty="0"/>
              <a:t>preference category and the </a:t>
            </a:r>
            <a:r>
              <a:rPr lang="en-US" sz="2200" b="1" dirty="0"/>
              <a:t>EB-2 National Interest Waiver - </a:t>
            </a:r>
            <a:r>
              <a:rPr lang="en-US" sz="2200" dirty="0"/>
              <a:t>these generally require high level of accomplishment and recognition and/or demonstration that their research is in the national interest</a:t>
            </a:r>
          </a:p>
          <a:p>
            <a:r>
              <a:rPr lang="en-US" sz="2200" dirty="0"/>
              <a:t>In these cases, the University does not play a direct role in sponsoring the individual – although departments may be asked to verify details and facts about the individual’s employment situation, or other relevant information, depending on the process</a:t>
            </a:r>
          </a:p>
        </p:txBody>
      </p:sp>
    </p:spTree>
    <p:extLst>
      <p:ext uri="{BB962C8B-B14F-4D97-AF65-F5344CB8AC3E}">
        <p14:creationId xmlns:p14="http://schemas.microsoft.com/office/powerpoint/2010/main" val="393194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84BBD8E-7327-EA47-9C34-21A6015CF060}"/>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Tufts Sponsorship of Permanent Residents</a:t>
            </a:r>
          </a:p>
        </p:txBody>
      </p:sp>
      <p:sp>
        <p:nvSpPr>
          <p:cNvPr id="5" name="Text Placeholder 4">
            <a:extLst>
              <a:ext uri="{FF2B5EF4-FFF2-40B4-BE49-F238E27FC236}">
                <a16:creationId xmlns:a16="http://schemas.microsoft.com/office/drawing/2014/main" id="{E0437D12-D85F-DE46-BC07-D0E810B72400}"/>
              </a:ext>
            </a:extLst>
          </p:cNvPr>
          <p:cNvSpPr>
            <a:spLocks noGrp="1"/>
          </p:cNvSpPr>
          <p:nvPr>
            <p:ph type="body" idx="1"/>
          </p:nvPr>
        </p:nvSpPr>
        <p:spPr>
          <a:xfrm>
            <a:off x="7400924" y="4619624"/>
            <a:ext cx="3946779" cy="1038225"/>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
        <p:nvSpPr>
          <p:cNvPr id="34" name="Rectangle 33">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6" name="Rectangle 35">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190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931AEC8A-ADCE-2D47-AD1D-7F8D1EEB5047}"/>
              </a:ext>
            </a:extLst>
          </p:cNvPr>
          <p:cNvSpPr>
            <a:spLocks noGrp="1"/>
          </p:cNvSpPr>
          <p:nvPr>
            <p:ph type="title"/>
          </p:nvPr>
        </p:nvSpPr>
        <p:spPr>
          <a:xfrm>
            <a:off x="1115568" y="548640"/>
            <a:ext cx="10168128" cy="1179576"/>
          </a:xfrm>
        </p:spPr>
        <p:txBody>
          <a:bodyPr>
            <a:normAutofit/>
          </a:bodyPr>
          <a:lstStyle/>
          <a:p>
            <a:r>
              <a:rPr lang="en-US" sz="4000" dirty="0"/>
              <a:t>Tufts as Permanent Residence Sponsor</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418121A1-23C5-164F-95E4-47F50F028AA8}"/>
              </a:ext>
            </a:extLst>
          </p:cNvPr>
          <p:cNvSpPr>
            <a:spLocks noGrp="1"/>
          </p:cNvSpPr>
          <p:nvPr>
            <p:ph idx="1"/>
          </p:nvPr>
        </p:nvSpPr>
        <p:spPr>
          <a:xfrm>
            <a:off x="1115568" y="2481943"/>
            <a:ext cx="10168128" cy="3695020"/>
          </a:xfrm>
        </p:spPr>
        <p:txBody>
          <a:bodyPr>
            <a:normAutofit/>
          </a:bodyPr>
          <a:lstStyle/>
          <a:p>
            <a:r>
              <a:rPr lang="en-US" sz="2200" dirty="0"/>
              <a:t>In the remainder of this workshop, focus is on Tufts' role when it sponsors an employee for permanent residence</a:t>
            </a:r>
          </a:p>
          <a:p>
            <a:r>
              <a:rPr lang="en-US" sz="2200" dirty="0"/>
              <a:t>Not all employees may need or choose to be sponsored by Tufts</a:t>
            </a:r>
          </a:p>
          <a:p>
            <a:pPr lvl="1"/>
            <a:r>
              <a:rPr lang="en-US" sz="2200" dirty="0"/>
              <a:t>Example: employee may be eligible to obtain permanent residence through family relationship or independently, through self-sponsorship</a:t>
            </a:r>
          </a:p>
          <a:p>
            <a:r>
              <a:rPr lang="en-US" sz="2200" dirty="0"/>
              <a:t>Determining which employees may be offered sponsorship, and when the offer should be made, will depend on the employee’s position, individual school policies, and other factors</a:t>
            </a:r>
          </a:p>
        </p:txBody>
      </p:sp>
    </p:spTree>
    <p:extLst>
      <p:ext uri="{BB962C8B-B14F-4D97-AF65-F5344CB8AC3E}">
        <p14:creationId xmlns:p14="http://schemas.microsoft.com/office/powerpoint/2010/main" val="2225347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338BA0-B47C-AC4A-972C-D28685C253B4}"/>
              </a:ext>
            </a:extLst>
          </p:cNvPr>
          <p:cNvSpPr>
            <a:spLocks noGrp="1"/>
          </p:cNvSpPr>
          <p:nvPr>
            <p:ph type="title"/>
          </p:nvPr>
        </p:nvSpPr>
        <p:spPr>
          <a:xfrm>
            <a:off x="1115568" y="548640"/>
            <a:ext cx="10168128" cy="1179576"/>
          </a:xfrm>
        </p:spPr>
        <p:txBody>
          <a:bodyPr>
            <a:normAutofit/>
          </a:bodyPr>
          <a:lstStyle/>
          <a:p>
            <a:r>
              <a:rPr lang="en-US" sz="3700"/>
              <a:t>Steps from Temporary to Permanent Sponsorship</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FD8A154-CDD0-D64D-8CFE-4AF02E8434F6}"/>
              </a:ext>
            </a:extLst>
          </p:cNvPr>
          <p:cNvSpPr>
            <a:spLocks noGrp="1"/>
          </p:cNvSpPr>
          <p:nvPr>
            <p:ph idx="1"/>
          </p:nvPr>
        </p:nvSpPr>
        <p:spPr>
          <a:xfrm>
            <a:off x="1115568" y="2481943"/>
            <a:ext cx="10168128" cy="3695020"/>
          </a:xfrm>
        </p:spPr>
        <p:txBody>
          <a:bodyPr>
            <a:normAutofit/>
          </a:bodyPr>
          <a:lstStyle/>
          <a:p>
            <a:pPr marL="457200" indent="-457200">
              <a:buFont typeface="+mj-lt"/>
              <a:buAutoNum type="arabicPeriod"/>
            </a:pPr>
            <a:r>
              <a:rPr lang="en-US" sz="2200" b="1" dirty="0"/>
              <a:t>Recruitment</a:t>
            </a:r>
            <a:r>
              <a:rPr lang="en-US" sz="2200" dirty="0"/>
              <a:t>: after an offer is made, a foreign national employee will indicate need for visa sponsorship in order to accept Tufts' offer of employment</a:t>
            </a:r>
          </a:p>
          <a:p>
            <a:pPr lvl="1"/>
            <a:r>
              <a:rPr lang="en-US" sz="2200" dirty="0">
                <a:sym typeface="Wingdings" pitchFamily="2" charset="2"/>
              </a:rPr>
              <a:t>Department or hiring unit should contact the International Center to initiate </a:t>
            </a:r>
            <a:r>
              <a:rPr lang="en-US" sz="2200" b="1" dirty="0">
                <a:sym typeface="Wingdings" pitchFamily="2" charset="2"/>
              </a:rPr>
              <a:t>temporary work visa </a:t>
            </a:r>
            <a:r>
              <a:rPr lang="en-US" sz="2200" dirty="0">
                <a:sym typeface="Wingdings" pitchFamily="2" charset="2"/>
              </a:rPr>
              <a:t>(usually H-1B)</a:t>
            </a:r>
          </a:p>
          <a:p>
            <a:pPr marL="457200" indent="-457200">
              <a:buFont typeface="+mj-lt"/>
              <a:buAutoNum type="arabicPeriod"/>
            </a:pPr>
            <a:r>
              <a:rPr lang="en-US" sz="2200" b="1" dirty="0">
                <a:sym typeface="Wingdings" pitchFamily="2" charset="2"/>
              </a:rPr>
              <a:t>Permanent Resident Sponsorship: </a:t>
            </a:r>
            <a:r>
              <a:rPr lang="en-US" sz="2200" dirty="0">
                <a:sym typeface="Wingdings" pitchFamily="2" charset="2"/>
              </a:rPr>
              <a:t>after temporary visa processes have been initiated, permanent resident sponsorship may be offered</a:t>
            </a:r>
          </a:p>
          <a:p>
            <a:pPr lvl="1"/>
            <a:r>
              <a:rPr lang="en-US" sz="2200" dirty="0">
                <a:sym typeface="Wingdings" pitchFamily="2" charset="2"/>
              </a:rPr>
              <a:t>Does the job qualify under federal regulations?</a:t>
            </a:r>
          </a:p>
          <a:p>
            <a:pPr lvl="1"/>
            <a:r>
              <a:rPr lang="en-US" sz="2200" dirty="0">
                <a:sym typeface="Wingdings" pitchFamily="2" charset="2"/>
              </a:rPr>
              <a:t>Does the job qualify under Tufts sponsorship policies?</a:t>
            </a:r>
          </a:p>
          <a:p>
            <a:pPr lvl="1"/>
            <a:r>
              <a:rPr lang="en-US" sz="2200" dirty="0">
                <a:sym typeface="Wingdings" pitchFamily="2" charset="2"/>
              </a:rPr>
              <a:t>Does the person have the support of the department and dean?</a:t>
            </a:r>
          </a:p>
          <a:p>
            <a:pPr lvl="1"/>
            <a:r>
              <a:rPr lang="en-US" sz="2200" dirty="0">
                <a:sym typeface="Wingdings" pitchFamily="2" charset="2"/>
              </a:rPr>
              <a:t>When is the appropriate time to initiate sponsorship procedures?</a:t>
            </a:r>
            <a:endParaRPr lang="en-US" sz="2200" dirty="0"/>
          </a:p>
        </p:txBody>
      </p:sp>
    </p:spTree>
    <p:extLst>
      <p:ext uri="{BB962C8B-B14F-4D97-AF65-F5344CB8AC3E}">
        <p14:creationId xmlns:p14="http://schemas.microsoft.com/office/powerpoint/2010/main" val="2967004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70191F8-5899-4B4B-8C6E-C476862B7FBA}"/>
              </a:ext>
            </a:extLst>
          </p:cNvPr>
          <p:cNvSpPr>
            <a:spLocks noGrp="1"/>
          </p:cNvSpPr>
          <p:nvPr>
            <p:ph type="title"/>
          </p:nvPr>
        </p:nvSpPr>
        <p:spPr>
          <a:xfrm>
            <a:off x="1115568" y="548640"/>
            <a:ext cx="10168128" cy="1179576"/>
          </a:xfrm>
        </p:spPr>
        <p:txBody>
          <a:bodyPr>
            <a:normAutofit/>
          </a:bodyPr>
          <a:lstStyle/>
          <a:p>
            <a:r>
              <a:rPr lang="en-US" sz="4000"/>
              <a:t>Tufts Sponsorship: Basic Roles &amp; Requirements</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7FA9F3AB-F687-0740-A356-978F0696F8CA}"/>
              </a:ext>
            </a:extLst>
          </p:cNvPr>
          <p:cNvSpPr>
            <a:spLocks noGrp="1"/>
          </p:cNvSpPr>
          <p:nvPr>
            <p:ph idx="1"/>
          </p:nvPr>
        </p:nvSpPr>
        <p:spPr>
          <a:xfrm>
            <a:off x="1115568" y="2481943"/>
            <a:ext cx="10168128" cy="3695020"/>
          </a:xfrm>
        </p:spPr>
        <p:txBody>
          <a:bodyPr>
            <a:normAutofit/>
          </a:bodyPr>
          <a:lstStyle/>
          <a:p>
            <a:r>
              <a:rPr lang="en-US" sz="2200" dirty="0"/>
              <a:t>Tufts can only sponsor employees offered </a:t>
            </a:r>
            <a:r>
              <a:rPr lang="en-US" sz="2200" b="1" u="sng" dirty="0"/>
              <a:t>permanent, full-time employment</a:t>
            </a:r>
          </a:p>
          <a:p>
            <a:pPr lvl="1"/>
            <a:r>
              <a:rPr lang="en-US" sz="2200" dirty="0"/>
              <a:t>Permanent employment can be tenure-track or other recurring employment</a:t>
            </a:r>
          </a:p>
          <a:p>
            <a:pPr lvl="1"/>
            <a:r>
              <a:rPr lang="en-US" sz="2200" dirty="0"/>
              <a:t>Employment must also be classified as full-time</a:t>
            </a:r>
          </a:p>
          <a:p>
            <a:r>
              <a:rPr lang="en-US" sz="2200" b="1" u="sng" dirty="0"/>
              <a:t>Department chair and school dean approval</a:t>
            </a:r>
            <a:r>
              <a:rPr lang="en-US" sz="2200" dirty="0"/>
              <a:t> required before sponsorship processes can be initiated</a:t>
            </a:r>
          </a:p>
          <a:p>
            <a:pPr lvl="1"/>
            <a:r>
              <a:rPr lang="en-US" sz="2200" dirty="0"/>
              <a:t>Or: Unit director and division VP approval needed for administrative units</a:t>
            </a:r>
          </a:p>
          <a:p>
            <a:r>
              <a:rPr lang="en-US" sz="2200" b="1" u="sng" dirty="0"/>
              <a:t>International Center</a:t>
            </a:r>
            <a:r>
              <a:rPr lang="en-US" sz="2200" dirty="0"/>
              <a:t> responsible for reviewing all requests and referring cases to a </a:t>
            </a:r>
            <a:r>
              <a:rPr lang="en-US" sz="2200" b="1" u="sng" dirty="0"/>
              <a:t>University-approved immigration attorney </a:t>
            </a:r>
            <a:r>
              <a:rPr lang="en-US" sz="2200" dirty="0"/>
              <a:t>for processing</a:t>
            </a:r>
          </a:p>
        </p:txBody>
      </p:sp>
    </p:spTree>
    <p:extLst>
      <p:ext uri="{BB962C8B-B14F-4D97-AF65-F5344CB8AC3E}">
        <p14:creationId xmlns:p14="http://schemas.microsoft.com/office/powerpoint/2010/main" val="2492355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079DE63-0AF1-FC47-AE69-79B0ECC83AC5}"/>
              </a:ext>
            </a:extLst>
          </p:cNvPr>
          <p:cNvSpPr>
            <a:spLocks noGrp="1"/>
          </p:cNvSpPr>
          <p:nvPr>
            <p:ph type="title"/>
          </p:nvPr>
        </p:nvSpPr>
        <p:spPr>
          <a:xfrm>
            <a:off x="1115568" y="548640"/>
            <a:ext cx="10168128" cy="1179576"/>
          </a:xfrm>
        </p:spPr>
        <p:txBody>
          <a:bodyPr>
            <a:normAutofit/>
          </a:bodyPr>
          <a:lstStyle/>
          <a:p>
            <a:r>
              <a:rPr lang="en-US" sz="4000"/>
              <a:t>Waiting Period?</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2AF2B26-A3B7-6F40-8DBD-61E4CDE47E97}"/>
              </a:ext>
            </a:extLst>
          </p:cNvPr>
          <p:cNvSpPr>
            <a:spLocks noGrp="1"/>
          </p:cNvSpPr>
          <p:nvPr>
            <p:ph idx="1"/>
          </p:nvPr>
        </p:nvSpPr>
        <p:spPr>
          <a:xfrm>
            <a:off x="1115568" y="2481943"/>
            <a:ext cx="10168128" cy="3695020"/>
          </a:xfrm>
        </p:spPr>
        <p:txBody>
          <a:bodyPr>
            <a:normAutofit lnSpcReduction="10000"/>
          </a:bodyPr>
          <a:lstStyle/>
          <a:p>
            <a:r>
              <a:rPr lang="en-US" sz="2200" dirty="0"/>
              <a:t>Does the employee have to perform a certain # of years of service before being eligible for Tufts sponsorship?</a:t>
            </a:r>
          </a:p>
          <a:p>
            <a:r>
              <a:rPr lang="en-US" sz="2200" dirty="0"/>
              <a:t>From a legal standpoint, no – sponsorship can proceed once it is determined that the employee has been offered a permanent, full-time position</a:t>
            </a:r>
          </a:p>
          <a:p>
            <a:r>
              <a:rPr lang="en-US" sz="2200" dirty="0"/>
              <a:t>Functionally, having employee provide 1-2 years of service at minimum before starting sponsorship is often advisable, so department can evaluate employee</a:t>
            </a:r>
          </a:p>
          <a:p>
            <a:pPr lvl="1"/>
            <a:r>
              <a:rPr lang="en-US" sz="1800" dirty="0"/>
              <a:t>Sponsorship should be offered to employees where there are critical staffing needs and for which recruitment of US workers is very difficult</a:t>
            </a:r>
          </a:p>
          <a:p>
            <a:pPr lvl="1"/>
            <a:r>
              <a:rPr lang="en-US" sz="1800" dirty="0"/>
              <a:t>As a rule of thumb, employee should be expected to remain in position for up to three years once sponsorship process is initiated</a:t>
            </a:r>
            <a:endParaRPr lang="en-US" sz="1800" b="1" dirty="0"/>
          </a:p>
          <a:p>
            <a:pPr lvl="1"/>
            <a:r>
              <a:rPr lang="en-US" sz="1800" b="1" dirty="0"/>
              <a:t>However, definite advantages to starting process early for tenure-track or permanent faculty with teaching responsibilities (discussed below)</a:t>
            </a:r>
          </a:p>
        </p:txBody>
      </p:sp>
    </p:spTree>
    <p:extLst>
      <p:ext uri="{BB962C8B-B14F-4D97-AF65-F5344CB8AC3E}">
        <p14:creationId xmlns:p14="http://schemas.microsoft.com/office/powerpoint/2010/main" val="3398632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83CC-A612-2441-89DB-BDFBFC99F1F5}"/>
              </a:ext>
            </a:extLst>
          </p:cNvPr>
          <p:cNvSpPr>
            <a:spLocks noGrp="1"/>
          </p:cNvSpPr>
          <p:nvPr>
            <p:ph type="title"/>
          </p:nvPr>
        </p:nvSpPr>
        <p:spPr/>
        <p:txBody>
          <a:bodyPr/>
          <a:lstStyle/>
          <a:p>
            <a:r>
              <a:rPr lang="en-US" dirty="0"/>
              <a:t>Sponsorship Decisions</a:t>
            </a:r>
          </a:p>
        </p:txBody>
      </p:sp>
      <p:sp>
        <p:nvSpPr>
          <p:cNvPr id="3" name="Content Placeholder 2">
            <a:extLst>
              <a:ext uri="{FF2B5EF4-FFF2-40B4-BE49-F238E27FC236}">
                <a16:creationId xmlns:a16="http://schemas.microsoft.com/office/drawing/2014/main" id="{BEFD7722-AF7B-644A-A369-65C82D774A7F}"/>
              </a:ext>
            </a:extLst>
          </p:cNvPr>
          <p:cNvSpPr>
            <a:spLocks noGrp="1"/>
          </p:cNvSpPr>
          <p:nvPr>
            <p:ph idx="1"/>
          </p:nvPr>
        </p:nvSpPr>
        <p:spPr/>
        <p:txBody>
          <a:bodyPr/>
          <a:lstStyle/>
          <a:p>
            <a:r>
              <a:rPr lang="en-US" dirty="0"/>
              <a:t>Sponsorship decisions are shaped by a combination of </a:t>
            </a:r>
          </a:p>
          <a:p>
            <a:pPr lvl="1"/>
            <a:r>
              <a:rPr lang="en-US" dirty="0"/>
              <a:t>US federal regulatory requirements</a:t>
            </a:r>
          </a:p>
          <a:p>
            <a:pPr lvl="1"/>
            <a:r>
              <a:rPr lang="en-US" dirty="0"/>
              <a:t>University policy</a:t>
            </a:r>
          </a:p>
          <a:p>
            <a:pPr lvl="1"/>
            <a:r>
              <a:rPr lang="en-US" dirty="0"/>
              <a:t>School policies, where written / established</a:t>
            </a:r>
          </a:p>
          <a:p>
            <a:pPr lvl="1"/>
            <a:r>
              <a:rPr lang="en-US" dirty="0"/>
              <a:t>Individual employee and department decisions and interests</a:t>
            </a:r>
          </a:p>
          <a:p>
            <a:r>
              <a:rPr lang="en-US" dirty="0"/>
              <a:t>The International Center works actively with schools to help them shape sponsorship policies</a:t>
            </a:r>
          </a:p>
          <a:p>
            <a:pPr lvl="1"/>
            <a:r>
              <a:rPr lang="en-US" dirty="0"/>
              <a:t>We encourage formal policies to ensure consistency and transparency in decision-making</a:t>
            </a:r>
          </a:p>
          <a:p>
            <a:pPr lvl="1"/>
            <a:endParaRPr lang="en-US" dirty="0"/>
          </a:p>
        </p:txBody>
      </p:sp>
    </p:spTree>
    <p:extLst>
      <p:ext uri="{BB962C8B-B14F-4D97-AF65-F5344CB8AC3E}">
        <p14:creationId xmlns:p14="http://schemas.microsoft.com/office/powerpoint/2010/main" val="404072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FF6D70-A458-934B-9DF1-7E7A4B5CE3C7}"/>
              </a:ext>
            </a:extLst>
          </p:cNvPr>
          <p:cNvSpPr>
            <a:spLocks noGrp="1"/>
          </p:cNvSpPr>
          <p:nvPr>
            <p:ph type="title"/>
          </p:nvPr>
        </p:nvSpPr>
        <p:spPr>
          <a:xfrm>
            <a:off x="841248" y="334644"/>
            <a:ext cx="10509504" cy="1076914"/>
          </a:xfrm>
        </p:spPr>
        <p:txBody>
          <a:bodyPr anchor="ctr">
            <a:normAutofit/>
          </a:bodyPr>
          <a:lstStyle/>
          <a:p>
            <a:r>
              <a:rPr lang="en-US" sz="4000"/>
              <a:t>Before We Begin</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029459C-69EF-42E0-957E-B9362A56A57E}"/>
              </a:ext>
            </a:extLst>
          </p:cNvPr>
          <p:cNvGraphicFramePr>
            <a:graphicFrameLocks noGrp="1"/>
          </p:cNvGraphicFramePr>
          <p:nvPr>
            <p:ph idx="1"/>
            <p:extLst>
              <p:ext uri="{D42A27DB-BD31-4B8C-83A1-F6EECF244321}">
                <p14:modId xmlns:p14="http://schemas.microsoft.com/office/powerpoint/2010/main" val="779091084"/>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5428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711713-5AC5-D445-B536-C20076223E56}"/>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6800" kern="1200">
                <a:solidFill>
                  <a:schemeClr val="tx1"/>
                </a:solidFill>
                <a:latin typeface="+mj-lt"/>
                <a:ea typeface="+mj-ea"/>
                <a:cs typeface="+mj-cs"/>
              </a:rPr>
              <a:t>EB-2A Permanent Residence with PERM Labor Certification Requirements</a:t>
            </a:r>
          </a:p>
        </p:txBody>
      </p:sp>
      <p:sp>
        <p:nvSpPr>
          <p:cNvPr id="5" name="Text Placeholder 4">
            <a:extLst>
              <a:ext uri="{FF2B5EF4-FFF2-40B4-BE49-F238E27FC236}">
                <a16:creationId xmlns:a16="http://schemas.microsoft.com/office/drawing/2014/main" id="{1888DC92-FEB2-4444-A274-BB659826A7E5}"/>
              </a:ext>
            </a:extLst>
          </p:cNvPr>
          <p:cNvSpPr>
            <a:spLocks noGrp="1"/>
          </p:cNvSpPr>
          <p:nvPr>
            <p:ph type="body" idx="1"/>
          </p:nvPr>
        </p:nvSpPr>
        <p:spPr>
          <a:xfrm>
            <a:off x="7400924" y="4619624"/>
            <a:ext cx="3946779" cy="1038225"/>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
        <p:nvSpPr>
          <p:cNvPr id="12" name="Rectangle 11">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0482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673AA8E7-7200-9D48-AD3C-AB1DCCB53995}"/>
              </a:ext>
            </a:extLst>
          </p:cNvPr>
          <p:cNvSpPr>
            <a:spLocks noGrp="1"/>
          </p:cNvSpPr>
          <p:nvPr>
            <p:ph type="title"/>
          </p:nvPr>
        </p:nvSpPr>
        <p:spPr>
          <a:xfrm>
            <a:off x="1115568" y="548640"/>
            <a:ext cx="10168128" cy="1179576"/>
          </a:xfrm>
        </p:spPr>
        <p:txBody>
          <a:bodyPr>
            <a:normAutofit/>
          </a:bodyPr>
          <a:lstStyle/>
          <a:p>
            <a:r>
              <a:rPr lang="en-US" sz="4000"/>
              <a:t>EB-2A Advanced Degree Pathway to LPR</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5BF23D44-9B2B-8E42-9AE6-B7142F177BAC}"/>
              </a:ext>
            </a:extLst>
          </p:cNvPr>
          <p:cNvSpPr>
            <a:spLocks noGrp="1"/>
          </p:cNvSpPr>
          <p:nvPr>
            <p:ph idx="1"/>
          </p:nvPr>
        </p:nvSpPr>
        <p:spPr>
          <a:xfrm>
            <a:off x="1115568" y="2481943"/>
            <a:ext cx="10168128" cy="3695020"/>
          </a:xfrm>
        </p:spPr>
        <p:txBody>
          <a:bodyPr>
            <a:normAutofit/>
          </a:bodyPr>
          <a:lstStyle/>
          <a:p>
            <a:r>
              <a:rPr lang="en-US" sz="2200"/>
              <a:t>As mentioned earlier, there are multiple pathways to permanent residence</a:t>
            </a:r>
          </a:p>
          <a:p>
            <a:r>
              <a:rPr lang="en-US" sz="2200"/>
              <a:t>Within employment-based immigration, the employment-based, 2</a:t>
            </a:r>
            <a:r>
              <a:rPr lang="en-US" sz="2200" baseline="30000"/>
              <a:t>nd</a:t>
            </a:r>
            <a:r>
              <a:rPr lang="en-US" sz="2200"/>
              <a:t> preference category, subcategory A “Advanced Degree” (EB-2A) pathway is perhaps the most common route to permanent residence for Tufts faculty and researchers</a:t>
            </a:r>
          </a:p>
          <a:p>
            <a:r>
              <a:rPr lang="en-US" sz="2200"/>
              <a:t>Some employees may pursue other pathways where appropriate, but we’ll focus on the EB-2A Advance Degree pathway for the remainder of this workshop</a:t>
            </a:r>
          </a:p>
        </p:txBody>
      </p:sp>
    </p:spTree>
    <p:extLst>
      <p:ext uri="{BB962C8B-B14F-4D97-AF65-F5344CB8AC3E}">
        <p14:creationId xmlns:p14="http://schemas.microsoft.com/office/powerpoint/2010/main" val="1758270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4387A01-E619-1D44-8843-C75A5A5B7D90}"/>
              </a:ext>
            </a:extLst>
          </p:cNvPr>
          <p:cNvSpPr>
            <a:spLocks noGrp="1"/>
          </p:cNvSpPr>
          <p:nvPr>
            <p:ph type="title"/>
          </p:nvPr>
        </p:nvSpPr>
        <p:spPr>
          <a:xfrm>
            <a:off x="1115568" y="548640"/>
            <a:ext cx="10168128" cy="1179576"/>
          </a:xfrm>
        </p:spPr>
        <p:txBody>
          <a:bodyPr>
            <a:normAutofit/>
          </a:bodyPr>
          <a:lstStyle/>
          <a:p>
            <a:r>
              <a:rPr lang="en-US" sz="4000"/>
              <a:t>Employment-Based Permanent Residence</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BA45E4CD-9B80-2644-AFD1-CA45D3BDFA73}"/>
              </a:ext>
            </a:extLst>
          </p:cNvPr>
          <p:cNvSpPr>
            <a:spLocks noGrp="1"/>
          </p:cNvSpPr>
          <p:nvPr>
            <p:ph idx="1"/>
          </p:nvPr>
        </p:nvSpPr>
        <p:spPr>
          <a:xfrm>
            <a:off x="1115568" y="2481943"/>
            <a:ext cx="10168128" cy="3695020"/>
          </a:xfrm>
        </p:spPr>
        <p:txBody>
          <a:bodyPr>
            <a:noAutofit/>
          </a:bodyPr>
          <a:lstStyle/>
          <a:p>
            <a:pPr marL="0" indent="0">
              <a:buNone/>
            </a:pPr>
            <a:r>
              <a:rPr lang="en-US" sz="1600" dirty="0"/>
              <a:t>There are five different categories within Employment-based permanent residence</a:t>
            </a:r>
          </a:p>
          <a:p>
            <a:pPr marL="0" indent="0">
              <a:buNone/>
            </a:pPr>
            <a:r>
              <a:rPr lang="en-US" sz="1600" b="1" dirty="0"/>
              <a:t>1</a:t>
            </a:r>
            <a:r>
              <a:rPr lang="en-US" sz="1600" b="1" baseline="30000" dirty="0"/>
              <a:t>st</a:t>
            </a:r>
            <a:r>
              <a:rPr lang="en-US" sz="1600" b="1" dirty="0"/>
              <a:t> Preference</a:t>
            </a:r>
          </a:p>
          <a:p>
            <a:pPr lvl="1"/>
            <a:r>
              <a:rPr lang="en-US" sz="1600" dirty="0"/>
              <a:t>EB-1A	Extraordinary Ability				Self-Sponsored*</a:t>
            </a:r>
          </a:p>
          <a:p>
            <a:pPr lvl="1"/>
            <a:r>
              <a:rPr lang="en-US" sz="1600" dirty="0"/>
              <a:t>EB-1B	Outstanding Professor / Researcher		Infrequent</a:t>
            </a:r>
          </a:p>
          <a:p>
            <a:pPr marL="0" indent="0">
              <a:buNone/>
            </a:pPr>
            <a:r>
              <a:rPr lang="en-US" sz="1600" b="1" dirty="0"/>
              <a:t>2</a:t>
            </a:r>
            <a:r>
              <a:rPr lang="en-US" sz="1600" b="1" baseline="30000" dirty="0"/>
              <a:t>nd</a:t>
            </a:r>
            <a:r>
              <a:rPr lang="en-US" sz="1600" b="1" dirty="0"/>
              <a:t> Preference</a:t>
            </a:r>
          </a:p>
          <a:p>
            <a:pPr lvl="1"/>
            <a:r>
              <a:rPr lang="en-US" sz="1600" dirty="0">
                <a:highlight>
                  <a:srgbClr val="00FF00"/>
                </a:highlight>
              </a:rPr>
              <a:t>EB-2A	Advanced Degree				MOST COMMON</a:t>
            </a:r>
          </a:p>
          <a:p>
            <a:pPr lvl="1"/>
            <a:r>
              <a:rPr lang="en-US" sz="1600" dirty="0"/>
              <a:t>EB-2B	Exceptional Ability				Extremely Infrequent</a:t>
            </a:r>
          </a:p>
          <a:p>
            <a:pPr lvl="1"/>
            <a:r>
              <a:rPr lang="en-US" sz="1600" dirty="0"/>
              <a:t>EB-2 NIW	National Interest Waiver			Self-Sponsored*</a:t>
            </a:r>
            <a:endParaRPr lang="en-US" sz="1600" dirty="0">
              <a:highlight>
                <a:srgbClr val="FFFF00"/>
              </a:highlight>
            </a:endParaRPr>
          </a:p>
          <a:p>
            <a:pPr marL="0" indent="0">
              <a:buNone/>
            </a:pPr>
            <a:r>
              <a:rPr lang="en-US" sz="1600" b="1" dirty="0"/>
              <a:t>3</a:t>
            </a:r>
            <a:r>
              <a:rPr lang="en-US" sz="1600" b="1" baseline="30000" dirty="0"/>
              <a:t>rd</a:t>
            </a:r>
            <a:r>
              <a:rPr lang="en-US" sz="1600" b="1" dirty="0"/>
              <a:t> – 5</a:t>
            </a:r>
            <a:r>
              <a:rPr lang="en-US" sz="1600" b="1" baseline="30000" dirty="0"/>
              <a:t>th</a:t>
            </a:r>
            <a:r>
              <a:rPr lang="en-US" sz="1600" b="1" dirty="0"/>
              <a:t> Preference Categories </a:t>
            </a:r>
          </a:p>
          <a:p>
            <a:pPr lvl="1"/>
            <a:r>
              <a:rPr lang="en-US" sz="1600" dirty="0"/>
              <a:t>EB-3 subcategories are not sponsored by Tufts</a:t>
            </a:r>
          </a:p>
          <a:p>
            <a:pPr lvl="1"/>
            <a:r>
              <a:rPr lang="en-US" sz="1600" dirty="0"/>
              <a:t>EB-4 and EB-5 preference categories are not relevant to Tufts / higher education</a:t>
            </a:r>
          </a:p>
          <a:p>
            <a:pPr marL="0" indent="0" algn="r">
              <a:buNone/>
            </a:pPr>
            <a:r>
              <a:rPr lang="en-US" sz="1200" i="1" dirty="0"/>
              <a:t>* Self-sponsored – employer not required to directly sponsor individual for this option</a:t>
            </a:r>
          </a:p>
        </p:txBody>
      </p:sp>
    </p:spTree>
    <p:extLst>
      <p:ext uri="{BB962C8B-B14F-4D97-AF65-F5344CB8AC3E}">
        <p14:creationId xmlns:p14="http://schemas.microsoft.com/office/powerpoint/2010/main" val="2685929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1AC6E426-6E02-5740-A7C3-684F0626FC48}"/>
              </a:ext>
            </a:extLst>
          </p:cNvPr>
          <p:cNvSpPr>
            <a:spLocks noGrp="1"/>
          </p:cNvSpPr>
          <p:nvPr>
            <p:ph type="title"/>
          </p:nvPr>
        </p:nvSpPr>
        <p:spPr>
          <a:xfrm>
            <a:off x="1115568" y="548640"/>
            <a:ext cx="10168128" cy="1179576"/>
          </a:xfrm>
        </p:spPr>
        <p:txBody>
          <a:bodyPr>
            <a:normAutofit/>
          </a:bodyPr>
          <a:lstStyle/>
          <a:p>
            <a:r>
              <a:rPr lang="en-US" sz="4000"/>
              <a:t>EB-2A Advanced Degree</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6A34034B-A3C2-5842-920E-7D5A4B298C01}"/>
              </a:ext>
            </a:extLst>
          </p:cNvPr>
          <p:cNvSpPr>
            <a:spLocks noGrp="1"/>
          </p:cNvSpPr>
          <p:nvPr>
            <p:ph idx="1"/>
          </p:nvPr>
        </p:nvSpPr>
        <p:spPr>
          <a:xfrm>
            <a:off x="1115568" y="2481943"/>
            <a:ext cx="10168128" cy="3695020"/>
          </a:xfrm>
        </p:spPr>
        <p:txBody>
          <a:bodyPr>
            <a:normAutofit/>
          </a:bodyPr>
          <a:lstStyle/>
          <a:p>
            <a:r>
              <a:rPr lang="en-US" sz="2200" b="1"/>
              <a:t>EB-2A Advanced Degree </a:t>
            </a:r>
            <a:r>
              <a:rPr lang="en-US" sz="2200"/>
              <a:t>preference category description : </a:t>
            </a:r>
            <a:r>
              <a:rPr lang="en-US" sz="2200" i="1"/>
              <a:t>“The job you apply for must require an advanced degree and you must possess such a degree or its foreign equivalent (a baccalaureate or foreign equivalent degree plus 5 years of post-baccalaureate, progressive work experience in the field). You must meet any other requirements specified on the labor certification as applicable.”</a:t>
            </a:r>
          </a:p>
          <a:p>
            <a:r>
              <a:rPr lang="en-US" sz="2200"/>
              <a:t>Ideal for faculty and researchers with advanced degrees, but not yet at the level of professional recognition and accomplishment that would allow for permanent residence under 1</a:t>
            </a:r>
            <a:r>
              <a:rPr lang="en-US" sz="2200" baseline="30000"/>
              <a:t>st</a:t>
            </a:r>
            <a:r>
              <a:rPr lang="en-US" sz="2200"/>
              <a:t> preference categories</a:t>
            </a:r>
          </a:p>
          <a:p>
            <a:r>
              <a:rPr lang="en-US" sz="2200"/>
              <a:t>EB-2A requires a </a:t>
            </a:r>
            <a:r>
              <a:rPr lang="en-US" sz="2200" b="1" u="sng"/>
              <a:t>permanent, full-time job </a:t>
            </a:r>
            <a:r>
              <a:rPr lang="en-US" sz="2200"/>
              <a:t>offer PLUS a </a:t>
            </a:r>
            <a:r>
              <a:rPr lang="en-US" sz="2200" b="1" u="sng"/>
              <a:t>PERM Labor Certification</a:t>
            </a:r>
          </a:p>
        </p:txBody>
      </p:sp>
    </p:spTree>
    <p:extLst>
      <p:ext uri="{BB962C8B-B14F-4D97-AF65-F5344CB8AC3E}">
        <p14:creationId xmlns:p14="http://schemas.microsoft.com/office/powerpoint/2010/main" val="227842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45DF1B-4B18-354A-9482-7865629AA071}"/>
              </a:ext>
            </a:extLst>
          </p:cNvPr>
          <p:cNvSpPr>
            <a:spLocks noGrp="1"/>
          </p:cNvSpPr>
          <p:nvPr>
            <p:ph type="title"/>
          </p:nvPr>
        </p:nvSpPr>
        <p:spPr>
          <a:xfrm>
            <a:off x="1115568" y="548640"/>
            <a:ext cx="10168128" cy="1179576"/>
          </a:xfrm>
        </p:spPr>
        <p:txBody>
          <a:bodyPr>
            <a:normAutofit/>
          </a:bodyPr>
          <a:lstStyle/>
          <a:p>
            <a:r>
              <a:rPr lang="en-US" sz="4000"/>
              <a:t>EB-2 Sponsorship Process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07D34EC-6909-DD42-BC82-8C4DE74CB63F}"/>
              </a:ext>
            </a:extLst>
          </p:cNvPr>
          <p:cNvSpPr>
            <a:spLocks noGrp="1"/>
          </p:cNvSpPr>
          <p:nvPr>
            <p:ph idx="1"/>
          </p:nvPr>
        </p:nvSpPr>
        <p:spPr>
          <a:xfrm>
            <a:off x="1115568" y="2481943"/>
            <a:ext cx="10168128" cy="3695020"/>
          </a:xfrm>
        </p:spPr>
        <p:txBody>
          <a:bodyPr>
            <a:normAutofit/>
          </a:bodyPr>
          <a:lstStyle/>
          <a:p>
            <a:pPr marL="514350" indent="-514350">
              <a:buFont typeface="+mj-lt"/>
              <a:buAutoNum type="arabicPeriod"/>
            </a:pPr>
            <a:r>
              <a:rPr lang="en-US" sz="1500"/>
              <a:t>Department and Dean (or VP) Approval to offer sponsorship</a:t>
            </a:r>
          </a:p>
          <a:p>
            <a:pPr marL="514350" indent="-514350">
              <a:buFont typeface="+mj-lt"/>
              <a:buAutoNum type="arabicPeriod"/>
            </a:pPr>
            <a:r>
              <a:rPr lang="en-US" sz="1500"/>
              <a:t>International Center referral of case to immigration attorney</a:t>
            </a:r>
          </a:p>
          <a:p>
            <a:pPr marL="514350" indent="-514350">
              <a:buFont typeface="+mj-lt"/>
              <a:buAutoNum type="arabicPeriod"/>
            </a:pPr>
            <a:r>
              <a:rPr lang="en-US" sz="1500"/>
              <a:t>Attorney review and assessment of job description, employee qualifications, recruitment history, and other details</a:t>
            </a:r>
          </a:p>
          <a:p>
            <a:pPr marL="514350" indent="-514350">
              <a:buFont typeface="+mj-lt"/>
              <a:buAutoNum type="arabicPeriod"/>
            </a:pPr>
            <a:r>
              <a:rPr lang="en-US" sz="1500"/>
              <a:t>Attorney prepares and files </a:t>
            </a:r>
            <a:r>
              <a:rPr lang="en-US" sz="1500" b="1"/>
              <a:t>PERM Labor Certification on behalf of University</a:t>
            </a:r>
          </a:p>
          <a:p>
            <a:pPr marL="971550" lvl="1" indent="-514350">
              <a:buFont typeface="+mj-lt"/>
              <a:buAutoNum type="alphaLcParenR"/>
            </a:pPr>
            <a:r>
              <a:rPr lang="en-US" sz="1500"/>
              <a:t>(Recruitment / Advertising for Labor Market Test, if necessary)</a:t>
            </a:r>
          </a:p>
          <a:p>
            <a:pPr marL="971550" lvl="1" indent="-514350">
              <a:buFont typeface="+mj-lt"/>
              <a:buAutoNum type="alphaLcParenR"/>
            </a:pPr>
            <a:r>
              <a:rPr lang="en-US" sz="1500"/>
              <a:t>Prevailing Wage Determination</a:t>
            </a:r>
          </a:p>
          <a:p>
            <a:pPr marL="971550" lvl="1" indent="-514350">
              <a:buFont typeface="+mj-lt"/>
              <a:buAutoNum type="alphaLcParenR"/>
            </a:pPr>
            <a:r>
              <a:rPr lang="en-US" sz="1500"/>
              <a:t>PERM Labor Certification Filing</a:t>
            </a:r>
          </a:p>
          <a:p>
            <a:pPr marL="514350" indent="-514350">
              <a:buFont typeface="+mj-lt"/>
              <a:buAutoNum type="arabicPeriod"/>
            </a:pPr>
            <a:r>
              <a:rPr lang="en-US" sz="1500"/>
              <a:t>Attorney prepares and files </a:t>
            </a:r>
            <a:r>
              <a:rPr lang="en-US" sz="1500" b="1"/>
              <a:t>Form I-140 Immigrant Visa petition on behalf of University</a:t>
            </a:r>
          </a:p>
          <a:p>
            <a:pPr marL="514350" indent="-514350">
              <a:buFont typeface="+mj-lt"/>
              <a:buAutoNum type="arabicPeriod"/>
            </a:pPr>
            <a:r>
              <a:rPr lang="en-US" sz="1500"/>
              <a:t>Attorney prepares and files </a:t>
            </a:r>
            <a:r>
              <a:rPr lang="en-US" sz="1500" b="1"/>
              <a:t>Form I-485 Application to Adjust to Permanent Resident on behalf of employee</a:t>
            </a:r>
          </a:p>
          <a:p>
            <a:pPr marL="914400" lvl="1" indent="-457200">
              <a:buAutoNum type="alphaLcParenR"/>
            </a:pPr>
            <a:r>
              <a:rPr lang="en-US" sz="1500"/>
              <a:t>USCIS Interview</a:t>
            </a:r>
          </a:p>
          <a:p>
            <a:pPr marL="914400" lvl="1" indent="-457200">
              <a:buAutoNum type="alphaLcParenR"/>
            </a:pPr>
            <a:r>
              <a:rPr lang="en-US" sz="1500"/>
              <a:t>Approval</a:t>
            </a:r>
          </a:p>
          <a:p>
            <a:endParaRPr lang="en-US" sz="1500"/>
          </a:p>
        </p:txBody>
      </p:sp>
    </p:spTree>
    <p:extLst>
      <p:ext uri="{BB962C8B-B14F-4D97-AF65-F5344CB8AC3E}">
        <p14:creationId xmlns:p14="http://schemas.microsoft.com/office/powerpoint/2010/main" val="1551798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83AC-19BD-4644-8D27-0E3539529FAB}"/>
              </a:ext>
            </a:extLst>
          </p:cNvPr>
          <p:cNvSpPr>
            <a:spLocks noGrp="1"/>
          </p:cNvSpPr>
          <p:nvPr>
            <p:ph type="title"/>
          </p:nvPr>
        </p:nvSpPr>
        <p:spPr/>
        <p:txBody>
          <a:bodyPr/>
          <a:lstStyle/>
          <a:p>
            <a:r>
              <a:rPr lang="en-US" dirty="0"/>
              <a:t>Sponsorship with PERM Labor Certification</a:t>
            </a:r>
          </a:p>
        </p:txBody>
      </p:sp>
      <p:graphicFrame>
        <p:nvGraphicFramePr>
          <p:cNvPr id="4" name="Content Placeholder 3">
            <a:extLst>
              <a:ext uri="{FF2B5EF4-FFF2-40B4-BE49-F238E27FC236}">
                <a16:creationId xmlns:a16="http://schemas.microsoft.com/office/drawing/2014/main" id="{C721FA0F-B610-C842-8AD0-4226872733CD}"/>
              </a:ext>
            </a:extLst>
          </p:cNvPr>
          <p:cNvGraphicFramePr>
            <a:graphicFrameLocks noGrp="1"/>
          </p:cNvGraphicFramePr>
          <p:nvPr>
            <p:ph idx="1"/>
            <p:extLst>
              <p:ext uri="{D42A27DB-BD31-4B8C-83A1-F6EECF244321}">
                <p14:modId xmlns:p14="http://schemas.microsoft.com/office/powerpoint/2010/main" val="27043338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4B47452-8F4E-2643-92DB-138F9D61B55A}"/>
              </a:ext>
            </a:extLst>
          </p:cNvPr>
          <p:cNvSpPr txBox="1"/>
          <p:nvPr/>
        </p:nvSpPr>
        <p:spPr>
          <a:xfrm>
            <a:off x="838200" y="4699635"/>
            <a:ext cx="1853514" cy="1569660"/>
          </a:xfrm>
          <a:prstGeom prst="rect">
            <a:avLst/>
          </a:prstGeom>
          <a:noFill/>
        </p:spPr>
        <p:txBody>
          <a:bodyPr wrap="square" rtlCol="0">
            <a:spAutoFit/>
          </a:bodyPr>
          <a:lstStyle/>
          <a:p>
            <a:r>
              <a:rPr lang="en-US" sz="1600" dirty="0"/>
              <a:t>Evidence that employee was recruited or re-recruited under US Department of Labor guidelines</a:t>
            </a:r>
          </a:p>
        </p:txBody>
      </p:sp>
      <p:sp>
        <p:nvSpPr>
          <p:cNvPr id="6" name="TextBox 5">
            <a:extLst>
              <a:ext uri="{FF2B5EF4-FFF2-40B4-BE49-F238E27FC236}">
                <a16:creationId xmlns:a16="http://schemas.microsoft.com/office/drawing/2014/main" id="{26CC7027-228C-3645-B1AF-E9B48FFBD95F}"/>
              </a:ext>
            </a:extLst>
          </p:cNvPr>
          <p:cNvSpPr txBox="1"/>
          <p:nvPr/>
        </p:nvSpPr>
        <p:spPr>
          <a:xfrm>
            <a:off x="2856470" y="4699635"/>
            <a:ext cx="1853514" cy="1077218"/>
          </a:xfrm>
          <a:prstGeom prst="rect">
            <a:avLst/>
          </a:prstGeom>
          <a:noFill/>
        </p:spPr>
        <p:txBody>
          <a:bodyPr wrap="square" rtlCol="0">
            <a:spAutoFit/>
          </a:bodyPr>
          <a:lstStyle/>
          <a:p>
            <a:r>
              <a:rPr lang="en-US" sz="1600" dirty="0"/>
              <a:t>Dept. of Labor determination of prevailing wage for position</a:t>
            </a:r>
          </a:p>
        </p:txBody>
      </p:sp>
      <p:sp>
        <p:nvSpPr>
          <p:cNvPr id="7" name="TextBox 6">
            <a:extLst>
              <a:ext uri="{FF2B5EF4-FFF2-40B4-BE49-F238E27FC236}">
                <a16:creationId xmlns:a16="http://schemas.microsoft.com/office/drawing/2014/main" id="{8614C84F-1438-884A-80FA-01F184D99BE3}"/>
              </a:ext>
            </a:extLst>
          </p:cNvPr>
          <p:cNvSpPr txBox="1"/>
          <p:nvPr/>
        </p:nvSpPr>
        <p:spPr>
          <a:xfrm>
            <a:off x="4874740" y="4699635"/>
            <a:ext cx="1853514" cy="1077218"/>
          </a:xfrm>
          <a:prstGeom prst="rect">
            <a:avLst/>
          </a:prstGeom>
          <a:noFill/>
        </p:spPr>
        <p:txBody>
          <a:bodyPr wrap="square" rtlCol="0">
            <a:spAutoFit/>
          </a:bodyPr>
          <a:lstStyle/>
          <a:p>
            <a:r>
              <a:rPr lang="en-US" sz="1600" dirty="0"/>
              <a:t>Dept. of Labor approval of PERM Labor Certification for position</a:t>
            </a:r>
          </a:p>
        </p:txBody>
      </p:sp>
      <p:sp>
        <p:nvSpPr>
          <p:cNvPr id="8" name="TextBox 7">
            <a:extLst>
              <a:ext uri="{FF2B5EF4-FFF2-40B4-BE49-F238E27FC236}">
                <a16:creationId xmlns:a16="http://schemas.microsoft.com/office/drawing/2014/main" id="{B04B4B0E-1A57-0248-AF63-C36C4A6DA7BC}"/>
              </a:ext>
            </a:extLst>
          </p:cNvPr>
          <p:cNvSpPr txBox="1"/>
          <p:nvPr/>
        </p:nvSpPr>
        <p:spPr>
          <a:xfrm>
            <a:off x="6893010" y="4699635"/>
            <a:ext cx="1853514" cy="1815882"/>
          </a:xfrm>
          <a:prstGeom prst="rect">
            <a:avLst/>
          </a:prstGeom>
          <a:noFill/>
        </p:spPr>
        <p:txBody>
          <a:bodyPr wrap="square" rtlCol="0">
            <a:spAutoFit/>
          </a:bodyPr>
          <a:lstStyle/>
          <a:p>
            <a:r>
              <a:rPr lang="en-US" sz="1600" dirty="0"/>
              <a:t>Employer application for immigrant visa number under an EB preference category, e.g., EB-2A</a:t>
            </a:r>
          </a:p>
        </p:txBody>
      </p:sp>
      <p:sp>
        <p:nvSpPr>
          <p:cNvPr id="9" name="TextBox 8">
            <a:extLst>
              <a:ext uri="{FF2B5EF4-FFF2-40B4-BE49-F238E27FC236}">
                <a16:creationId xmlns:a16="http://schemas.microsoft.com/office/drawing/2014/main" id="{9FB5101F-2E18-BA44-B5B3-29DCDB7ED1A4}"/>
              </a:ext>
            </a:extLst>
          </p:cNvPr>
          <p:cNvSpPr txBox="1"/>
          <p:nvPr/>
        </p:nvSpPr>
        <p:spPr>
          <a:xfrm>
            <a:off x="9207843" y="4699635"/>
            <a:ext cx="1853514" cy="1323439"/>
          </a:xfrm>
          <a:prstGeom prst="rect">
            <a:avLst/>
          </a:prstGeom>
          <a:noFill/>
        </p:spPr>
        <p:txBody>
          <a:bodyPr wrap="square" rtlCol="0">
            <a:spAutoFit/>
          </a:bodyPr>
          <a:lstStyle/>
          <a:p>
            <a:r>
              <a:rPr lang="en-US" sz="1600" dirty="0"/>
              <a:t>Employee’s application to adjust to permanent resident status</a:t>
            </a:r>
          </a:p>
        </p:txBody>
      </p:sp>
      <p:sp>
        <p:nvSpPr>
          <p:cNvPr id="10" name="TextBox 9">
            <a:extLst>
              <a:ext uri="{FF2B5EF4-FFF2-40B4-BE49-F238E27FC236}">
                <a16:creationId xmlns:a16="http://schemas.microsoft.com/office/drawing/2014/main" id="{7769134B-3843-A24D-81D8-4801D0E6389B}"/>
              </a:ext>
            </a:extLst>
          </p:cNvPr>
          <p:cNvSpPr txBox="1"/>
          <p:nvPr/>
        </p:nvSpPr>
        <p:spPr>
          <a:xfrm>
            <a:off x="3466021" y="2761753"/>
            <a:ext cx="2817438" cy="400110"/>
          </a:xfrm>
          <a:prstGeom prst="rect">
            <a:avLst/>
          </a:prstGeom>
          <a:noFill/>
        </p:spPr>
        <p:txBody>
          <a:bodyPr wrap="none" rtlCol="0">
            <a:spAutoFit/>
          </a:bodyPr>
          <a:lstStyle/>
          <a:p>
            <a:r>
              <a:rPr lang="en-US" sz="2000" dirty="0"/>
              <a:t>EMPLOYER Responsibility</a:t>
            </a:r>
          </a:p>
        </p:txBody>
      </p:sp>
      <p:sp>
        <p:nvSpPr>
          <p:cNvPr id="11" name="Left-Right Arrow 10">
            <a:extLst>
              <a:ext uri="{FF2B5EF4-FFF2-40B4-BE49-F238E27FC236}">
                <a16:creationId xmlns:a16="http://schemas.microsoft.com/office/drawing/2014/main" id="{51AF1C81-F311-FE47-B54D-AB16E05DD5C5}"/>
              </a:ext>
            </a:extLst>
          </p:cNvPr>
          <p:cNvSpPr/>
          <p:nvPr/>
        </p:nvSpPr>
        <p:spPr>
          <a:xfrm>
            <a:off x="838200" y="3196772"/>
            <a:ext cx="8194589" cy="200055"/>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3662DB7-8A70-B240-BE72-66D645A67558}"/>
              </a:ext>
            </a:extLst>
          </p:cNvPr>
          <p:cNvSpPr txBox="1"/>
          <p:nvPr/>
        </p:nvSpPr>
        <p:spPr>
          <a:xfrm>
            <a:off x="9483460" y="2761753"/>
            <a:ext cx="1302280" cy="400110"/>
          </a:xfrm>
          <a:prstGeom prst="rect">
            <a:avLst/>
          </a:prstGeom>
          <a:noFill/>
        </p:spPr>
        <p:txBody>
          <a:bodyPr wrap="none" rtlCol="0">
            <a:spAutoFit/>
          </a:bodyPr>
          <a:lstStyle/>
          <a:p>
            <a:r>
              <a:rPr lang="en-US" sz="2000" dirty="0"/>
              <a:t>EMPLOYEE</a:t>
            </a:r>
          </a:p>
        </p:txBody>
      </p:sp>
      <p:sp>
        <p:nvSpPr>
          <p:cNvPr id="13" name="Left-Right Arrow 12">
            <a:extLst>
              <a:ext uri="{FF2B5EF4-FFF2-40B4-BE49-F238E27FC236}">
                <a16:creationId xmlns:a16="http://schemas.microsoft.com/office/drawing/2014/main" id="{CFE92397-016F-DD47-B0FB-E390ECF193B0}"/>
              </a:ext>
            </a:extLst>
          </p:cNvPr>
          <p:cNvSpPr/>
          <p:nvPr/>
        </p:nvSpPr>
        <p:spPr>
          <a:xfrm>
            <a:off x="9032789" y="3196772"/>
            <a:ext cx="2321011" cy="231743"/>
          </a:xfrm>
          <a:prstGeom prst="leftRightArrow">
            <a:avLst/>
          </a:prstGeom>
          <a:solidFill>
            <a:schemeClr val="accent6">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Left-Right Arrow 13">
            <a:extLst>
              <a:ext uri="{FF2B5EF4-FFF2-40B4-BE49-F238E27FC236}">
                <a16:creationId xmlns:a16="http://schemas.microsoft.com/office/drawing/2014/main" id="{712001E5-0FBA-3C43-AEA7-6DA74E02ED27}"/>
              </a:ext>
            </a:extLst>
          </p:cNvPr>
          <p:cNvSpPr/>
          <p:nvPr/>
        </p:nvSpPr>
        <p:spPr>
          <a:xfrm>
            <a:off x="5041557" y="2226220"/>
            <a:ext cx="6312243" cy="258535"/>
          </a:xfrm>
          <a:prstGeom prst="leftRigh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0A5117A7-EB25-354C-BD0B-6271FE26BD26}"/>
              </a:ext>
            </a:extLst>
          </p:cNvPr>
          <p:cNvSpPr txBox="1"/>
          <p:nvPr/>
        </p:nvSpPr>
        <p:spPr>
          <a:xfrm>
            <a:off x="7245796" y="1880793"/>
            <a:ext cx="2237664" cy="400110"/>
          </a:xfrm>
          <a:prstGeom prst="rect">
            <a:avLst/>
          </a:prstGeom>
          <a:noFill/>
        </p:spPr>
        <p:txBody>
          <a:bodyPr wrap="none" rtlCol="0">
            <a:spAutoFit/>
          </a:bodyPr>
          <a:lstStyle/>
          <a:p>
            <a:r>
              <a:rPr lang="en-US" sz="2000" dirty="0"/>
              <a:t>12-18 Months (Est.)</a:t>
            </a:r>
          </a:p>
        </p:txBody>
      </p:sp>
      <p:sp>
        <p:nvSpPr>
          <p:cNvPr id="16" name="Left-Right Arrow 15">
            <a:extLst>
              <a:ext uri="{FF2B5EF4-FFF2-40B4-BE49-F238E27FC236}">
                <a16:creationId xmlns:a16="http://schemas.microsoft.com/office/drawing/2014/main" id="{1A0C1C30-70F2-9344-9E6C-9817E4D3C2B8}"/>
              </a:ext>
            </a:extLst>
          </p:cNvPr>
          <p:cNvSpPr/>
          <p:nvPr/>
        </p:nvSpPr>
        <p:spPr>
          <a:xfrm>
            <a:off x="832022" y="2224140"/>
            <a:ext cx="4209535" cy="260614"/>
          </a:xfrm>
          <a:prstGeom prst="leftRigh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A3D4E8C0-F4D8-EB43-B8A3-D60CE228FE3C}"/>
              </a:ext>
            </a:extLst>
          </p:cNvPr>
          <p:cNvSpPr txBox="1"/>
          <p:nvPr/>
        </p:nvSpPr>
        <p:spPr>
          <a:xfrm>
            <a:off x="1947800" y="1908887"/>
            <a:ext cx="1977977" cy="400110"/>
          </a:xfrm>
          <a:prstGeom prst="rect">
            <a:avLst/>
          </a:prstGeom>
          <a:noFill/>
        </p:spPr>
        <p:txBody>
          <a:bodyPr wrap="none" rtlCol="0">
            <a:spAutoFit/>
          </a:bodyPr>
          <a:lstStyle/>
          <a:p>
            <a:r>
              <a:rPr lang="en-US" sz="2000" dirty="0"/>
              <a:t>6-8 Months (Est.)</a:t>
            </a:r>
          </a:p>
        </p:txBody>
      </p:sp>
    </p:spTree>
    <p:extLst>
      <p:ext uri="{BB962C8B-B14F-4D97-AF65-F5344CB8AC3E}">
        <p14:creationId xmlns:p14="http://schemas.microsoft.com/office/powerpoint/2010/main" val="2941672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4645DAC-FC15-3245-9EC1-C201A00BE93F}"/>
              </a:ext>
            </a:extLst>
          </p:cNvPr>
          <p:cNvSpPr>
            <a:spLocks noGrp="1"/>
          </p:cNvSpPr>
          <p:nvPr>
            <p:ph type="title"/>
          </p:nvPr>
        </p:nvSpPr>
        <p:spPr>
          <a:xfrm>
            <a:off x="1115568" y="548640"/>
            <a:ext cx="10168128" cy="1179576"/>
          </a:xfrm>
        </p:spPr>
        <p:txBody>
          <a:bodyPr>
            <a:normAutofit/>
          </a:bodyPr>
          <a:lstStyle/>
          <a:p>
            <a:r>
              <a:rPr lang="en-US" sz="4000"/>
              <a:t>What is a PERM Labor Certification?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FD8172A-238E-9947-ABC3-5F126A08258D}"/>
              </a:ext>
            </a:extLst>
          </p:cNvPr>
          <p:cNvSpPr>
            <a:spLocks noGrp="1"/>
          </p:cNvSpPr>
          <p:nvPr>
            <p:ph idx="1"/>
          </p:nvPr>
        </p:nvSpPr>
        <p:spPr>
          <a:xfrm>
            <a:off x="1115568" y="2481943"/>
            <a:ext cx="10168128" cy="3695020"/>
          </a:xfrm>
        </p:spPr>
        <p:txBody>
          <a:bodyPr>
            <a:normAutofit/>
          </a:bodyPr>
          <a:lstStyle/>
          <a:p>
            <a:r>
              <a:rPr lang="en-US" sz="2200"/>
              <a:t>The PERM Labor Certification is the critical first filing in the sponsorship process in the EB-2A Advanced Degree process</a:t>
            </a:r>
          </a:p>
          <a:p>
            <a:r>
              <a:rPr lang="en-US" sz="2200"/>
              <a:t>It is a certification by the Department of Labor to the Department of Homeland Security (USCIS) that </a:t>
            </a:r>
            <a:r>
              <a:rPr lang="en-US" sz="2200" b="1" i="1"/>
              <a:t>“there are not sufficient US workers able, willing, qualified and available to accept the job opportunity in the area of intended employment and that the employment of the foreign worker will not adversely affect the wages and working conditions of similarly employed US workers.”</a:t>
            </a:r>
          </a:p>
          <a:p>
            <a:r>
              <a:rPr lang="en-US" sz="2200"/>
              <a:t>Involves lengthy preparatory steps taking 6+ months and is often the most complex part of the EB-2A process</a:t>
            </a:r>
          </a:p>
        </p:txBody>
      </p:sp>
    </p:spTree>
    <p:extLst>
      <p:ext uri="{BB962C8B-B14F-4D97-AF65-F5344CB8AC3E}">
        <p14:creationId xmlns:p14="http://schemas.microsoft.com/office/powerpoint/2010/main" val="759391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29A2EA-B38B-0F49-B04F-89F52D345FD8}"/>
              </a:ext>
            </a:extLst>
          </p:cNvPr>
          <p:cNvSpPr>
            <a:spLocks noGrp="1"/>
          </p:cNvSpPr>
          <p:nvPr>
            <p:ph type="title"/>
          </p:nvPr>
        </p:nvSpPr>
        <p:spPr>
          <a:xfrm>
            <a:off x="1115568" y="548640"/>
            <a:ext cx="10168128" cy="1179576"/>
          </a:xfrm>
        </p:spPr>
        <p:txBody>
          <a:bodyPr>
            <a:normAutofit/>
          </a:bodyPr>
          <a:lstStyle/>
          <a:p>
            <a:r>
              <a:rPr lang="en-US" sz="4000"/>
              <a:t>PERM Labor Certification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784EB0E-0D18-7A48-BE68-187B2B3BB015}"/>
              </a:ext>
            </a:extLst>
          </p:cNvPr>
          <p:cNvSpPr>
            <a:spLocks noGrp="1"/>
          </p:cNvSpPr>
          <p:nvPr>
            <p:ph idx="1"/>
          </p:nvPr>
        </p:nvSpPr>
        <p:spPr>
          <a:xfrm>
            <a:off x="1115568" y="2481943"/>
            <a:ext cx="10168128" cy="3695020"/>
          </a:xfrm>
        </p:spPr>
        <p:txBody>
          <a:bodyPr>
            <a:normAutofit/>
          </a:bodyPr>
          <a:lstStyle/>
          <a:p>
            <a:r>
              <a:rPr lang="en-US" sz="2200"/>
              <a:t>Tufts must show that there were no sufficient US workers willing, able, qualified for the job opportunity in the area of intended employment and that hiring the foreign national will not adversely affect wages and working conditions of US workers</a:t>
            </a:r>
          </a:p>
          <a:p>
            <a:pPr lvl="1"/>
            <a:r>
              <a:rPr lang="en-US" sz="2200" b="1"/>
              <a:t>No minimally qualified US workers </a:t>
            </a:r>
            <a:r>
              <a:rPr lang="en-US" sz="2200">
                <a:sym typeface="Wingdings" pitchFamily="2" charset="2"/>
              </a:rPr>
              <a:t> was there an appropriate, competitive recruitment that showed there were no minimally qualified US workers?</a:t>
            </a:r>
          </a:p>
          <a:p>
            <a:pPr lvl="1"/>
            <a:r>
              <a:rPr lang="en-US" sz="2200" b="1">
                <a:sym typeface="Wingdings" pitchFamily="2" charset="2"/>
              </a:rPr>
              <a:t>Will not adversely affect US workers </a:t>
            </a:r>
            <a:r>
              <a:rPr lang="en-US" sz="2200">
                <a:sym typeface="Wingdings" pitchFamily="2" charset="2"/>
              </a:rPr>
              <a:t> will the foreign employee be paid at least the “prevailing wage” for the occupation?</a:t>
            </a:r>
          </a:p>
          <a:p>
            <a:r>
              <a:rPr lang="en-US" sz="2200">
                <a:sym typeface="Wingdings" pitchFamily="2" charset="2"/>
              </a:rPr>
              <a:t>PERM process requires stringent job advertisement and recruitment requirements</a:t>
            </a:r>
            <a:endParaRPr lang="en-US" sz="2200"/>
          </a:p>
        </p:txBody>
      </p:sp>
    </p:spTree>
    <p:extLst>
      <p:ext uri="{BB962C8B-B14F-4D97-AF65-F5344CB8AC3E}">
        <p14:creationId xmlns:p14="http://schemas.microsoft.com/office/powerpoint/2010/main" val="3622826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8852F1-2D44-2547-A45C-87BF2B72F4E5}"/>
              </a:ext>
            </a:extLst>
          </p:cNvPr>
          <p:cNvSpPr>
            <a:spLocks noGrp="1"/>
          </p:cNvSpPr>
          <p:nvPr>
            <p:ph type="title"/>
          </p:nvPr>
        </p:nvSpPr>
        <p:spPr>
          <a:xfrm>
            <a:off x="1115568" y="548640"/>
            <a:ext cx="10168128" cy="1179576"/>
          </a:xfrm>
        </p:spPr>
        <p:txBody>
          <a:bodyPr>
            <a:normAutofit/>
          </a:bodyPr>
          <a:lstStyle/>
          <a:p>
            <a:r>
              <a:rPr lang="en-US" sz="4000" dirty="0"/>
              <a:t>PERM Special Handling for College Teachers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293F44B-3292-6D48-A082-DB7AB2DD3173}"/>
              </a:ext>
            </a:extLst>
          </p:cNvPr>
          <p:cNvSpPr>
            <a:spLocks noGrp="1"/>
          </p:cNvSpPr>
          <p:nvPr>
            <p:ph idx="1"/>
          </p:nvPr>
        </p:nvSpPr>
        <p:spPr>
          <a:xfrm>
            <a:off x="1115568" y="2481943"/>
            <a:ext cx="10168128" cy="3695020"/>
          </a:xfrm>
        </p:spPr>
        <p:txBody>
          <a:bodyPr>
            <a:normAutofit/>
          </a:bodyPr>
          <a:lstStyle/>
          <a:p>
            <a:r>
              <a:rPr lang="en-US" sz="2000"/>
              <a:t>HOWEVER: there is a “SPECIAL HANDLING” (or “special recruitment”) standard under PERM for college / university teachers (positions must require classroom teaching)</a:t>
            </a:r>
          </a:p>
          <a:p>
            <a:r>
              <a:rPr lang="en-US" sz="2000"/>
              <a:t>Instead of “no minimally qualified” US workers </a:t>
            </a:r>
            <a:r>
              <a:rPr lang="en-US" sz="2000">
                <a:sym typeface="Wingdings" pitchFamily="2" charset="2"/>
              </a:rPr>
              <a:t> allowed to use a “best” or “most qualified” standard in selecting a foreign national employee</a:t>
            </a:r>
          </a:p>
          <a:p>
            <a:r>
              <a:rPr lang="en-US" sz="2000">
                <a:sym typeface="Wingdings" pitchFamily="2" charset="2"/>
              </a:rPr>
              <a:t>Trade-offs:</a:t>
            </a:r>
          </a:p>
          <a:p>
            <a:pPr lvl="1"/>
            <a:r>
              <a:rPr lang="en-US" sz="2000">
                <a:sym typeface="Wingdings" pitchFamily="2" charset="2"/>
              </a:rPr>
              <a:t>Must submit a PERM Labor Certification to Department of Labor within </a:t>
            </a:r>
            <a:r>
              <a:rPr lang="en-US" sz="2000" b="1">
                <a:highlight>
                  <a:srgbClr val="FFFF00"/>
                </a:highlight>
                <a:sym typeface="Wingdings" pitchFamily="2" charset="2"/>
              </a:rPr>
              <a:t>18 months after the recruitment concludes and the employee accepts offer (not start of employment)</a:t>
            </a:r>
          </a:p>
          <a:p>
            <a:pPr lvl="1"/>
            <a:r>
              <a:rPr lang="en-US" sz="2000">
                <a:sym typeface="Wingdings" pitchFamily="2" charset="2"/>
              </a:rPr>
              <a:t>Prep work takes 6+ months, so effectively preparation must begin within first year after employee accepts offer from Tufts</a:t>
            </a:r>
          </a:p>
          <a:p>
            <a:pPr lvl="1"/>
            <a:r>
              <a:rPr lang="en-US" sz="2000">
                <a:sym typeface="Wingdings" pitchFamily="2" charset="2"/>
              </a:rPr>
              <a:t>Otherwise, department may be required to conduct a </a:t>
            </a:r>
            <a:r>
              <a:rPr lang="en-US" sz="2000">
                <a:highlight>
                  <a:srgbClr val="FFFF00"/>
                </a:highlight>
                <a:sym typeface="Wingdings" pitchFamily="2" charset="2"/>
              </a:rPr>
              <a:t>“labor market test” or re-recruitment </a:t>
            </a:r>
            <a:endParaRPr lang="en-US" sz="2000">
              <a:highlight>
                <a:srgbClr val="FFFF00"/>
              </a:highlight>
            </a:endParaRPr>
          </a:p>
        </p:txBody>
      </p:sp>
    </p:spTree>
    <p:extLst>
      <p:ext uri="{BB962C8B-B14F-4D97-AF65-F5344CB8AC3E}">
        <p14:creationId xmlns:p14="http://schemas.microsoft.com/office/powerpoint/2010/main" val="2344512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8ED522-64D0-6A46-9970-519C60716D84}"/>
              </a:ext>
            </a:extLst>
          </p:cNvPr>
          <p:cNvSpPr>
            <a:spLocks noGrp="1"/>
          </p:cNvSpPr>
          <p:nvPr>
            <p:ph type="title"/>
          </p:nvPr>
        </p:nvSpPr>
        <p:spPr>
          <a:xfrm>
            <a:off x="1115568" y="548640"/>
            <a:ext cx="10168128" cy="1179576"/>
          </a:xfrm>
        </p:spPr>
        <p:txBody>
          <a:bodyPr>
            <a:normAutofit/>
          </a:bodyPr>
          <a:lstStyle/>
          <a:p>
            <a:r>
              <a:rPr lang="en-US" sz="4000"/>
              <a:t>Labor Market Test under Special Handling</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33D7964-2BE6-4447-86FA-910DAE24AEA6}"/>
              </a:ext>
            </a:extLst>
          </p:cNvPr>
          <p:cNvSpPr>
            <a:spLocks noGrp="1"/>
          </p:cNvSpPr>
          <p:nvPr>
            <p:ph idx="1"/>
          </p:nvPr>
        </p:nvSpPr>
        <p:spPr>
          <a:xfrm>
            <a:off x="1115568" y="2481943"/>
            <a:ext cx="10168128" cy="3695020"/>
          </a:xfrm>
        </p:spPr>
        <p:txBody>
          <a:bodyPr>
            <a:normAutofit/>
          </a:bodyPr>
          <a:lstStyle/>
          <a:p>
            <a:r>
              <a:rPr lang="en-US" sz="2000"/>
              <a:t>If employer did not conduct a competitive recruitment and/or does not meet the 18-month filing window for a special handling PERM labor certification, the employer must conduct a labor market test or “re-recruitment” to determine if employee is still the “best qualified”</a:t>
            </a:r>
          </a:p>
          <a:p>
            <a:r>
              <a:rPr lang="en-US" sz="2000"/>
              <a:t>This requires placement of job ad(s) and evaluating the foreign national candidate in relation to responses to the ads</a:t>
            </a:r>
          </a:p>
          <a:p>
            <a:r>
              <a:rPr lang="en-US" sz="2000"/>
              <a:t>For faculty positions with teaching duties, special handling requires:</a:t>
            </a:r>
          </a:p>
          <a:p>
            <a:pPr lvl="1"/>
            <a:r>
              <a:rPr lang="en-US" sz="2000"/>
              <a:t>Minimum of one 30-day ad in a national journal (print or electronic)</a:t>
            </a:r>
          </a:p>
          <a:p>
            <a:pPr lvl="1"/>
            <a:r>
              <a:rPr lang="en-US" sz="2000"/>
              <a:t>Evaluation must be made as to whether the foreign national employee is the best qualified versus other applicants</a:t>
            </a:r>
          </a:p>
          <a:p>
            <a:pPr lvl="1"/>
            <a:r>
              <a:rPr lang="en-US" sz="2000"/>
              <a:t>If another applicant is found to be more qualified than the foreign employee, then the labor market test must be brought to a close – no obligation to make an actual offer</a:t>
            </a:r>
          </a:p>
        </p:txBody>
      </p:sp>
    </p:spTree>
    <p:extLst>
      <p:ext uri="{BB962C8B-B14F-4D97-AF65-F5344CB8AC3E}">
        <p14:creationId xmlns:p14="http://schemas.microsoft.com/office/powerpoint/2010/main" val="171585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1516CB1-E8C8-4751-B6A6-46B2D1E72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FB283-D187-AA4F-838A-A726EA7B7503}"/>
              </a:ext>
            </a:extLst>
          </p:cNvPr>
          <p:cNvSpPr>
            <a:spLocks noGrp="1"/>
          </p:cNvSpPr>
          <p:nvPr>
            <p:ph type="title"/>
          </p:nvPr>
        </p:nvSpPr>
        <p:spPr>
          <a:xfrm>
            <a:off x="429768" y="411480"/>
            <a:ext cx="11131298" cy="1106424"/>
          </a:xfrm>
        </p:spPr>
        <p:txBody>
          <a:bodyPr>
            <a:normAutofit/>
          </a:bodyPr>
          <a:lstStyle/>
          <a:p>
            <a:r>
              <a:rPr lang="en-US" sz="3600"/>
              <a:t>Today’s Presenters</a:t>
            </a:r>
          </a:p>
        </p:txBody>
      </p:sp>
      <p:sp>
        <p:nvSpPr>
          <p:cNvPr id="27" name="Rectangle 26">
            <a:extLst>
              <a:ext uri="{FF2B5EF4-FFF2-40B4-BE49-F238E27FC236}">
                <a16:creationId xmlns:a16="http://schemas.microsoft.com/office/drawing/2014/main" id="{90C0C0D1-E79A-41FF-8322-256F6DD1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5216"/>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Content Placeholder 3" descr="A person wearing glasses&#10;&#10;Description automatically generated with low confidence">
            <a:extLst>
              <a:ext uri="{FF2B5EF4-FFF2-40B4-BE49-F238E27FC236}">
                <a16:creationId xmlns:a16="http://schemas.microsoft.com/office/drawing/2014/main" id="{767A5CD9-FE26-AF4E-A520-60E1164ECFE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429767" y="1721922"/>
            <a:ext cx="3419856" cy="4520560"/>
          </a:xfrm>
          <a:prstGeom prst="rect">
            <a:avLst/>
          </a:prstGeom>
        </p:spPr>
      </p:pic>
      <p:pic>
        <p:nvPicPr>
          <p:cNvPr id="5" name="Picture 4" descr="A person with long hair&#10;&#10;Description automatically generated with low confidence">
            <a:extLst>
              <a:ext uri="{FF2B5EF4-FFF2-40B4-BE49-F238E27FC236}">
                <a16:creationId xmlns:a16="http://schemas.microsoft.com/office/drawing/2014/main" id="{B91130F9-E0AC-4947-BCC3-B17F07D328B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4226837" y="1721922"/>
            <a:ext cx="3420596" cy="4520560"/>
          </a:xfrm>
          <a:prstGeom prst="rect">
            <a:avLst/>
          </a:prstGeom>
        </p:spPr>
      </p:pic>
      <p:sp useBgFill="1">
        <p:nvSpPr>
          <p:cNvPr id="29" name="Rectangle 28">
            <a:extLst>
              <a:ext uri="{FF2B5EF4-FFF2-40B4-BE49-F238E27FC236}">
                <a16:creationId xmlns:a16="http://schemas.microsoft.com/office/drawing/2014/main" id="{395FA420-5595-49D1-9D5F-79EC43B55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648" y="1721922"/>
            <a:ext cx="3609143" cy="4520560"/>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id="{B12260CB-7270-4B27-8CAC-7028BED64033}"/>
              </a:ext>
            </a:extLst>
          </p:cNvPr>
          <p:cNvSpPr>
            <a:spLocks noGrp="1"/>
          </p:cNvSpPr>
          <p:nvPr>
            <p:ph idx="1"/>
          </p:nvPr>
        </p:nvSpPr>
        <p:spPr>
          <a:xfrm>
            <a:off x="8309348" y="2020824"/>
            <a:ext cx="2956060" cy="3959352"/>
          </a:xfrm>
        </p:spPr>
        <p:txBody>
          <a:bodyPr anchor="ctr">
            <a:normAutofit/>
          </a:bodyPr>
          <a:lstStyle/>
          <a:p>
            <a:pPr marL="0" indent="0">
              <a:buNone/>
            </a:pPr>
            <a:r>
              <a:rPr lang="en-US" sz="1800" b="1" dirty="0"/>
              <a:t>Andrew Shiotani</a:t>
            </a:r>
            <a:br>
              <a:rPr lang="en-US" sz="1800" dirty="0"/>
            </a:br>
            <a:r>
              <a:rPr lang="en-US" sz="1800" dirty="0"/>
              <a:t>Director</a:t>
            </a:r>
            <a:br>
              <a:rPr lang="en-US" sz="1800" dirty="0"/>
            </a:br>
            <a:r>
              <a:rPr lang="en-US" sz="1800" dirty="0"/>
              <a:t>Tufts International Center</a:t>
            </a:r>
            <a:br>
              <a:rPr lang="en-US" sz="1800" dirty="0"/>
            </a:br>
            <a:r>
              <a:rPr lang="en-US" sz="1800" dirty="0" err="1"/>
              <a:t>Andrew.Shiotani@tufts.edu</a:t>
            </a:r>
            <a:br>
              <a:rPr lang="en-US" sz="1800" dirty="0"/>
            </a:br>
            <a:endParaRPr lang="en-US" sz="1800" dirty="0"/>
          </a:p>
          <a:p>
            <a:pPr marL="0" indent="0">
              <a:buNone/>
            </a:pPr>
            <a:r>
              <a:rPr lang="en-US" sz="1800" b="1" dirty="0" err="1"/>
              <a:t>Ghenwa</a:t>
            </a:r>
            <a:r>
              <a:rPr lang="en-US" sz="1800" b="1" dirty="0"/>
              <a:t> Hakim</a:t>
            </a:r>
            <a:br>
              <a:rPr lang="en-US" sz="1800" dirty="0"/>
            </a:br>
            <a:r>
              <a:rPr lang="en-US" sz="1800" dirty="0"/>
              <a:t>Associate Director</a:t>
            </a:r>
            <a:br>
              <a:rPr lang="en-US" sz="1800" dirty="0"/>
            </a:br>
            <a:r>
              <a:rPr lang="en-US" sz="1800" dirty="0"/>
              <a:t>Tufts International Center</a:t>
            </a:r>
            <a:br>
              <a:rPr lang="en-US" sz="1800" dirty="0"/>
            </a:br>
            <a:r>
              <a:rPr lang="en-US" sz="1800" dirty="0" err="1"/>
              <a:t>Ghenwa.Hakim@tufts.edu</a:t>
            </a:r>
            <a:endParaRPr lang="en-US" sz="1800" dirty="0"/>
          </a:p>
        </p:txBody>
      </p:sp>
    </p:spTree>
    <p:extLst>
      <p:ext uri="{BB962C8B-B14F-4D97-AF65-F5344CB8AC3E}">
        <p14:creationId xmlns:p14="http://schemas.microsoft.com/office/powerpoint/2010/main" val="2525984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6D8CCD9-746A-2E4F-9569-6956E9D2220C}"/>
              </a:ext>
            </a:extLst>
          </p:cNvPr>
          <p:cNvSpPr>
            <a:spLocks noGrp="1"/>
          </p:cNvSpPr>
          <p:nvPr>
            <p:ph type="title"/>
          </p:nvPr>
        </p:nvSpPr>
        <p:spPr>
          <a:xfrm>
            <a:off x="1115568" y="548640"/>
            <a:ext cx="10168128" cy="1179576"/>
          </a:xfrm>
        </p:spPr>
        <p:txBody>
          <a:bodyPr>
            <a:normAutofit/>
          </a:bodyPr>
          <a:lstStyle/>
          <a:p>
            <a:r>
              <a:rPr lang="en-US" sz="4000"/>
              <a:t>Labor Market Test: Managed by Attorney</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3D24014-4BE0-4047-93C9-8337B70127A4}"/>
              </a:ext>
            </a:extLst>
          </p:cNvPr>
          <p:cNvSpPr>
            <a:spLocks noGrp="1"/>
          </p:cNvSpPr>
          <p:nvPr>
            <p:ph idx="1"/>
          </p:nvPr>
        </p:nvSpPr>
        <p:spPr>
          <a:xfrm>
            <a:off x="1115568" y="2481943"/>
            <a:ext cx="10168128" cy="3695020"/>
          </a:xfrm>
        </p:spPr>
        <p:txBody>
          <a:bodyPr>
            <a:normAutofit/>
          </a:bodyPr>
          <a:lstStyle/>
          <a:p>
            <a:r>
              <a:rPr lang="en-US" sz="2200" dirty="0"/>
              <a:t>IMPORTANT to clarify that the labor market test, if required, is managed directly between the department and the immigration attorney – this process does not go through standard recruitments managed through Human Resources</a:t>
            </a:r>
          </a:p>
          <a:p>
            <a:r>
              <a:rPr lang="en-US" sz="2200" dirty="0"/>
              <a:t>The attorney will determine if a labor market test is needed and work with the department manager and chair to craft a position description and place the ad in an appropriate journal</a:t>
            </a:r>
          </a:p>
        </p:txBody>
      </p:sp>
    </p:spTree>
    <p:extLst>
      <p:ext uri="{BB962C8B-B14F-4D97-AF65-F5344CB8AC3E}">
        <p14:creationId xmlns:p14="http://schemas.microsoft.com/office/powerpoint/2010/main" val="3810057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CE9A7CE-E5F5-F549-9A08-00EF8FA9D59E}"/>
              </a:ext>
            </a:extLst>
          </p:cNvPr>
          <p:cNvSpPr>
            <a:spLocks noGrp="1"/>
          </p:cNvSpPr>
          <p:nvPr>
            <p:ph type="title"/>
          </p:nvPr>
        </p:nvSpPr>
        <p:spPr>
          <a:xfrm>
            <a:off x="1115568" y="548640"/>
            <a:ext cx="10168128" cy="1179576"/>
          </a:xfrm>
        </p:spPr>
        <p:txBody>
          <a:bodyPr>
            <a:normAutofit/>
          </a:bodyPr>
          <a:lstStyle/>
          <a:p>
            <a:r>
              <a:rPr lang="en-US" sz="4000" dirty="0"/>
              <a:t>Best Practice Recommendation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6EB2973-F361-0B4B-BC58-D885A372E884}"/>
              </a:ext>
            </a:extLst>
          </p:cNvPr>
          <p:cNvSpPr>
            <a:spLocks noGrp="1"/>
          </p:cNvSpPr>
          <p:nvPr>
            <p:ph idx="1"/>
          </p:nvPr>
        </p:nvSpPr>
        <p:spPr>
          <a:xfrm>
            <a:off x="1115568" y="2481943"/>
            <a:ext cx="10168128" cy="3695020"/>
          </a:xfrm>
        </p:spPr>
        <p:txBody>
          <a:bodyPr>
            <a:normAutofit/>
          </a:bodyPr>
          <a:lstStyle/>
          <a:p>
            <a:r>
              <a:rPr lang="en-US" sz="2200"/>
              <a:t>To avoid the need for a labor market test under PERM special handling guidelines, the International Center recommends that schools initiate sponsorship </a:t>
            </a:r>
            <a:r>
              <a:rPr lang="en-US" sz="2200" b="1"/>
              <a:t>for tenure-track / permanent faculty with teaching duties </a:t>
            </a:r>
            <a:r>
              <a:rPr lang="en-US" sz="2200"/>
              <a:t>upon acceptance of Tufts’s offer employment or as a part of the onboarding process</a:t>
            </a:r>
          </a:p>
          <a:p>
            <a:r>
              <a:rPr lang="en-US" sz="2200"/>
              <a:t>This will increase the likelihood that the University can initiate sponsorship and file a PERM labor certification within the 18-month window following acceptance of the offer</a:t>
            </a:r>
          </a:p>
          <a:p>
            <a:pPr marL="0" indent="0">
              <a:buNone/>
            </a:pPr>
            <a:endParaRPr lang="en-US" sz="2200"/>
          </a:p>
        </p:txBody>
      </p:sp>
    </p:spTree>
    <p:extLst>
      <p:ext uri="{BB962C8B-B14F-4D97-AF65-F5344CB8AC3E}">
        <p14:creationId xmlns:p14="http://schemas.microsoft.com/office/powerpoint/2010/main" val="1892678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70181C4-38A9-BE49-8957-A5A2C141CA98}"/>
              </a:ext>
            </a:extLst>
          </p:cNvPr>
          <p:cNvSpPr>
            <a:spLocks noGrp="1"/>
          </p:cNvSpPr>
          <p:nvPr>
            <p:ph type="title"/>
          </p:nvPr>
        </p:nvSpPr>
        <p:spPr>
          <a:xfrm>
            <a:off x="1115568" y="548640"/>
            <a:ext cx="10168128" cy="1179576"/>
          </a:xfrm>
        </p:spPr>
        <p:txBody>
          <a:bodyPr>
            <a:normAutofit/>
          </a:bodyPr>
          <a:lstStyle/>
          <a:p>
            <a:r>
              <a:rPr lang="en-US" sz="4000"/>
              <a:t>Prevailing Wage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C455CB5-2B7B-4040-8AED-2B2580B52D72}"/>
              </a:ext>
            </a:extLst>
          </p:cNvPr>
          <p:cNvSpPr>
            <a:spLocks noGrp="1"/>
          </p:cNvSpPr>
          <p:nvPr>
            <p:ph idx="1"/>
          </p:nvPr>
        </p:nvSpPr>
        <p:spPr>
          <a:xfrm>
            <a:off x="1115568" y="2481943"/>
            <a:ext cx="10168128" cy="3695020"/>
          </a:xfrm>
        </p:spPr>
        <p:txBody>
          <a:bodyPr>
            <a:normAutofit/>
          </a:bodyPr>
          <a:lstStyle/>
          <a:p>
            <a:r>
              <a:rPr lang="en-US" sz="2200" dirty="0"/>
              <a:t>Once recruitment or re-recruitment is finalized, the employer must obtain a prevailing wage determination (PWD) from the US Dept of Labor (DOL)</a:t>
            </a:r>
          </a:p>
          <a:p>
            <a:r>
              <a:rPr lang="en-US" sz="2200" dirty="0"/>
              <a:t>This is a determination of the minimum required wage for the position, given the job duties, occupational category, and intended area of employment</a:t>
            </a:r>
          </a:p>
          <a:p>
            <a:r>
              <a:rPr lang="en-US" sz="2200" dirty="0"/>
              <a:t>The PWD can take almost 5-6 months to come back from DOL</a:t>
            </a:r>
          </a:p>
          <a:p>
            <a:r>
              <a:rPr lang="en-US" sz="2200" dirty="0"/>
              <a:t>Once the PWD is returned to the employer, the employer must agree to pay the PWD once the employee obtains permanent resident status</a:t>
            </a:r>
          </a:p>
          <a:p>
            <a:pPr lvl="1"/>
            <a:r>
              <a:rPr lang="en-US" sz="2200" dirty="0">
                <a:sym typeface="Wingdings" pitchFamily="2" charset="2"/>
              </a:rPr>
              <a:t>If the PWD wage is higher than expected wage, the employer can appeal the PWD, refile a new PWD (restart the process), withdraw the offer of permanent resident sponsorship, or increase the offered wage to the PWD</a:t>
            </a:r>
            <a:endParaRPr lang="en-US" sz="2200" dirty="0"/>
          </a:p>
        </p:txBody>
      </p:sp>
    </p:spTree>
    <p:extLst>
      <p:ext uri="{BB962C8B-B14F-4D97-AF65-F5344CB8AC3E}">
        <p14:creationId xmlns:p14="http://schemas.microsoft.com/office/powerpoint/2010/main" val="1700041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19B194-1FC7-AF42-8A3E-9AB844C97051}"/>
              </a:ext>
            </a:extLst>
          </p:cNvPr>
          <p:cNvSpPr>
            <a:spLocks noGrp="1"/>
          </p:cNvSpPr>
          <p:nvPr>
            <p:ph type="title"/>
          </p:nvPr>
        </p:nvSpPr>
        <p:spPr>
          <a:xfrm>
            <a:off x="1115568" y="548640"/>
            <a:ext cx="10168128" cy="1179576"/>
          </a:xfrm>
        </p:spPr>
        <p:txBody>
          <a:bodyPr>
            <a:normAutofit/>
          </a:bodyPr>
          <a:lstStyle/>
          <a:p>
            <a:r>
              <a:rPr lang="en-US" sz="4000"/>
              <a:t>Prevailing Wage Example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4B7A010-78C0-C94E-8315-2F686C610FC3}"/>
              </a:ext>
            </a:extLst>
          </p:cNvPr>
          <p:cNvSpPr>
            <a:spLocks noGrp="1"/>
          </p:cNvSpPr>
          <p:nvPr>
            <p:ph idx="1"/>
          </p:nvPr>
        </p:nvSpPr>
        <p:spPr>
          <a:xfrm>
            <a:off x="1115568" y="2481943"/>
            <a:ext cx="10168128" cy="3695020"/>
          </a:xfrm>
        </p:spPr>
        <p:txBody>
          <a:bodyPr>
            <a:normAutofit/>
          </a:bodyPr>
          <a:lstStyle/>
          <a:p>
            <a:r>
              <a:rPr lang="en-US" sz="2000" dirty="0"/>
              <a:t>An employee is currently compensated at $100,000 / year</a:t>
            </a:r>
          </a:p>
          <a:p>
            <a:r>
              <a:rPr lang="en-US" sz="2000" dirty="0"/>
              <a:t>The Department of Labor returns a prevailing wage determination of $115,000 / year</a:t>
            </a:r>
          </a:p>
          <a:p>
            <a:r>
              <a:rPr lang="en-US" sz="2000" dirty="0"/>
              <a:t>This is the wage that must be offered the employee upon approval of the permanent residence petition, which may take place within 12-18 months (on average) into the future</a:t>
            </a:r>
          </a:p>
          <a:p>
            <a:r>
              <a:rPr lang="en-US" sz="2000" dirty="0"/>
              <a:t>Should the department:</a:t>
            </a:r>
          </a:p>
          <a:p>
            <a:pPr lvl="1"/>
            <a:r>
              <a:rPr lang="en-US" sz="2000" dirty="0"/>
              <a:t>Refile and try to get a new wage determination?</a:t>
            </a:r>
          </a:p>
          <a:p>
            <a:pPr lvl="1"/>
            <a:r>
              <a:rPr lang="en-US" sz="2000" dirty="0"/>
              <a:t>Appeal the prevailing wage determination?</a:t>
            </a:r>
          </a:p>
          <a:p>
            <a:pPr lvl="1"/>
            <a:r>
              <a:rPr lang="en-US" sz="2000" dirty="0"/>
              <a:t>Commit to offering the prevailing wage once the LPR is approved?</a:t>
            </a:r>
          </a:p>
          <a:p>
            <a:pPr lvl="1"/>
            <a:r>
              <a:rPr lang="en-US" sz="2000" dirty="0"/>
              <a:t>Withdraw offer of sponsorship?</a:t>
            </a:r>
          </a:p>
          <a:p>
            <a:r>
              <a:rPr lang="en-US" sz="2000" dirty="0"/>
              <a:t>Complex decisions that will involve discussions with attorney, Dean, department, and others</a:t>
            </a:r>
          </a:p>
        </p:txBody>
      </p:sp>
    </p:spTree>
    <p:extLst>
      <p:ext uri="{BB962C8B-B14F-4D97-AF65-F5344CB8AC3E}">
        <p14:creationId xmlns:p14="http://schemas.microsoft.com/office/powerpoint/2010/main" val="983023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F83D7EA-D572-D44A-A7FB-F73BF4CAD683}"/>
              </a:ext>
            </a:extLst>
          </p:cNvPr>
          <p:cNvSpPr>
            <a:spLocks noGrp="1"/>
          </p:cNvSpPr>
          <p:nvPr>
            <p:ph type="title"/>
          </p:nvPr>
        </p:nvSpPr>
        <p:spPr>
          <a:xfrm>
            <a:off x="1115568" y="548640"/>
            <a:ext cx="10168128" cy="1179576"/>
          </a:xfrm>
        </p:spPr>
        <p:txBody>
          <a:bodyPr>
            <a:normAutofit/>
          </a:bodyPr>
          <a:lstStyle/>
          <a:p>
            <a:r>
              <a:rPr lang="en-US" sz="4000"/>
              <a:t>PERM Labor Certification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924F12F-07A5-914D-ACF8-00E5E2DE706E}"/>
              </a:ext>
            </a:extLst>
          </p:cNvPr>
          <p:cNvSpPr>
            <a:spLocks noGrp="1"/>
          </p:cNvSpPr>
          <p:nvPr>
            <p:ph idx="1"/>
          </p:nvPr>
        </p:nvSpPr>
        <p:spPr>
          <a:xfrm>
            <a:off x="1115568" y="2481943"/>
            <a:ext cx="10168128" cy="3695020"/>
          </a:xfrm>
        </p:spPr>
        <p:txBody>
          <a:bodyPr>
            <a:normAutofit/>
          </a:bodyPr>
          <a:lstStyle/>
          <a:p>
            <a:r>
              <a:rPr lang="en-US" sz="2200" dirty="0"/>
              <a:t>Once a qualifying recruitment has taken place, and the prevailing wage determination has been made and accepted, the University can file a PERM Labor Certification with the Department of Labor</a:t>
            </a:r>
          </a:p>
          <a:p>
            <a:r>
              <a:rPr lang="en-US" sz="2200" dirty="0"/>
              <a:t>The PERM Labor Certification is reviewed by the Dept of Labor and can take several months for approval</a:t>
            </a:r>
          </a:p>
          <a:p>
            <a:pPr lvl="1"/>
            <a:r>
              <a:rPr lang="en-US" sz="2200" i="1" dirty="0"/>
              <a:t>Timelines, and cost / complexity, can expand greatly if the Labor Certification is selected for a Department of Labor audit</a:t>
            </a:r>
          </a:p>
          <a:p>
            <a:r>
              <a:rPr lang="en-US" sz="2200" dirty="0"/>
              <a:t>Once the PERM is submitted to DOL, this establishes a “priority date” for the employee </a:t>
            </a:r>
            <a:r>
              <a:rPr lang="en-US" sz="2200" dirty="0">
                <a:sym typeface="Wingdings" pitchFamily="2" charset="2"/>
              </a:rPr>
              <a:t> </a:t>
            </a:r>
            <a:r>
              <a:rPr lang="en-US" sz="2200" dirty="0">
                <a:highlight>
                  <a:srgbClr val="00FF00"/>
                </a:highlight>
                <a:sym typeface="Wingdings" pitchFamily="2" charset="2"/>
              </a:rPr>
              <a:t>the Priority Date “starts the clock” on the permanent resident process for the employee</a:t>
            </a:r>
          </a:p>
        </p:txBody>
      </p:sp>
    </p:spTree>
    <p:extLst>
      <p:ext uri="{BB962C8B-B14F-4D97-AF65-F5344CB8AC3E}">
        <p14:creationId xmlns:p14="http://schemas.microsoft.com/office/powerpoint/2010/main" val="70089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BDED01F-8D7E-7D4C-8CB9-6F5D35FC788F}"/>
              </a:ext>
            </a:extLst>
          </p:cNvPr>
          <p:cNvSpPr>
            <a:spLocks noGrp="1"/>
          </p:cNvSpPr>
          <p:nvPr>
            <p:ph type="title"/>
          </p:nvPr>
        </p:nvSpPr>
        <p:spPr>
          <a:xfrm>
            <a:off x="1115568" y="548640"/>
            <a:ext cx="10168128" cy="1179576"/>
          </a:xfrm>
        </p:spPr>
        <p:txBody>
          <a:bodyPr>
            <a:normAutofit/>
          </a:bodyPr>
          <a:lstStyle/>
          <a:p>
            <a:r>
              <a:rPr lang="en-US" sz="4000"/>
              <a:t>Step 2: Form I-140</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08D818C-F176-6649-A67D-3AEAC3855768}"/>
              </a:ext>
            </a:extLst>
          </p:cNvPr>
          <p:cNvSpPr>
            <a:spLocks noGrp="1"/>
          </p:cNvSpPr>
          <p:nvPr>
            <p:ph idx="1"/>
          </p:nvPr>
        </p:nvSpPr>
        <p:spPr>
          <a:xfrm>
            <a:off x="1115568" y="2481943"/>
            <a:ext cx="10168128" cy="3695020"/>
          </a:xfrm>
        </p:spPr>
        <p:txBody>
          <a:bodyPr>
            <a:normAutofit/>
          </a:bodyPr>
          <a:lstStyle/>
          <a:p>
            <a:r>
              <a:rPr lang="en-US" sz="2200"/>
              <a:t>Once the PERM is approved, the University can then file a Form I-140 Immigrant Petition for Alien Worker to the US Citizenship and Immigration Services (USCIS)</a:t>
            </a:r>
          </a:p>
          <a:p>
            <a:r>
              <a:rPr lang="en-US" sz="2200"/>
              <a:t>The I-140 is essentially a request for one of a limited number of immigrant visas available under the employment-based preference category (e.g., EB-2A)</a:t>
            </a:r>
          </a:p>
          <a:p>
            <a:r>
              <a:rPr lang="en-US" sz="2200"/>
              <a:t>The I-140 processing time can be many months (under standard processing) to fifteen days (under premium processing, currently an additional $2,500)</a:t>
            </a:r>
          </a:p>
        </p:txBody>
      </p:sp>
    </p:spTree>
    <p:extLst>
      <p:ext uri="{BB962C8B-B14F-4D97-AF65-F5344CB8AC3E}">
        <p14:creationId xmlns:p14="http://schemas.microsoft.com/office/powerpoint/2010/main" val="104896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FBF797-6939-1B4E-8CD2-42027FE65202}"/>
              </a:ext>
            </a:extLst>
          </p:cNvPr>
          <p:cNvSpPr>
            <a:spLocks noGrp="1"/>
          </p:cNvSpPr>
          <p:nvPr>
            <p:ph type="title"/>
          </p:nvPr>
        </p:nvSpPr>
        <p:spPr>
          <a:xfrm>
            <a:off x="1115568" y="548640"/>
            <a:ext cx="10168128" cy="1179576"/>
          </a:xfrm>
        </p:spPr>
        <p:txBody>
          <a:bodyPr>
            <a:normAutofit/>
          </a:bodyPr>
          <a:lstStyle/>
          <a:p>
            <a:r>
              <a:rPr lang="en-US" sz="3700"/>
              <a:t>Step 3: Form I-485 Application to Adjust to Permanent Resident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E4F9104-0D01-D54A-963C-DAAB4B1441CC}"/>
              </a:ext>
            </a:extLst>
          </p:cNvPr>
          <p:cNvSpPr>
            <a:spLocks noGrp="1"/>
          </p:cNvSpPr>
          <p:nvPr>
            <p:ph idx="1"/>
          </p:nvPr>
        </p:nvSpPr>
        <p:spPr>
          <a:xfrm>
            <a:off x="1115568" y="2481943"/>
            <a:ext cx="10168128" cy="3695020"/>
          </a:xfrm>
        </p:spPr>
        <p:txBody>
          <a:bodyPr>
            <a:normAutofit/>
          </a:bodyPr>
          <a:lstStyle/>
          <a:p>
            <a:r>
              <a:rPr lang="en-US" sz="2200" dirty="0"/>
              <a:t>Form I-485 is an application submitted by the employee to the US Citizenship and Immigration Services requesting an “adjustment” to immigrant status </a:t>
            </a:r>
          </a:p>
          <a:p>
            <a:r>
              <a:rPr lang="en-US" sz="2200" dirty="0">
                <a:sym typeface="Wingdings" pitchFamily="2" charset="2"/>
              </a:rPr>
              <a:t>Form I-485 can be submitted to USCIS at same time as Form I-140 for most; but citizens of certain countries (e.g., India, China) must wait due to backlog in # of visa applications from those countries</a:t>
            </a:r>
          </a:p>
          <a:p>
            <a:r>
              <a:rPr lang="en-US" sz="2200" dirty="0">
                <a:sym typeface="Wingdings" pitchFamily="2" charset="2"/>
              </a:rPr>
              <a:t>Can also apply for temporary work authorization, travel authorization at the same time as Form I-485</a:t>
            </a:r>
          </a:p>
          <a:p>
            <a:r>
              <a:rPr lang="en-US" sz="2200" dirty="0">
                <a:sym typeface="Wingdings" pitchFamily="2" charset="2"/>
              </a:rPr>
              <a:t>Alternative to Form I-485: Consular Processing (employee is outside the US and will apply for an immigrant visa at a US consulate) – rare for most Tufts employees</a:t>
            </a:r>
          </a:p>
        </p:txBody>
      </p:sp>
    </p:spTree>
    <p:extLst>
      <p:ext uri="{BB962C8B-B14F-4D97-AF65-F5344CB8AC3E}">
        <p14:creationId xmlns:p14="http://schemas.microsoft.com/office/powerpoint/2010/main" val="1465780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D259E1A1-26BF-364A-BD18-A411FDCC78A3}"/>
              </a:ext>
            </a:extLst>
          </p:cNvPr>
          <p:cNvPicPr>
            <a:picLocks noChangeAspect="1"/>
          </p:cNvPicPr>
          <p:nvPr/>
        </p:nvPicPr>
        <p:blipFill rotWithShape="1">
          <a:blip r:embed="rId2" cstate="email">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p:blipFill>
        <p:spPr>
          <a:xfrm>
            <a:off x="3523488" y="10"/>
            <a:ext cx="8668512" cy="6857990"/>
          </a:xfrm>
          <a:prstGeom prst="rect">
            <a:avLst/>
          </a:prstGeom>
        </p:spPr>
      </p:pic>
      <p:sp>
        <p:nvSpPr>
          <p:cNvPr id="14" name="Rectangle 13">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473F6A-8078-A74D-8939-B0C9A6DF2026}"/>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a:t>'Green Card’ Arrival</a:t>
            </a: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E62A3AE-C934-A841-A131-22FC20368141}"/>
              </a:ext>
            </a:extLst>
          </p:cNvPr>
          <p:cNvSpPr>
            <a:spLocks noGrp="1"/>
          </p:cNvSpPr>
          <p:nvPr>
            <p:ph type="body" sz="half" idx="2"/>
          </p:nvPr>
        </p:nvSpPr>
        <p:spPr>
          <a:xfrm>
            <a:off x="371094" y="2718054"/>
            <a:ext cx="3438906" cy="3207258"/>
          </a:xfrm>
        </p:spPr>
        <p:txBody>
          <a:bodyPr vert="horz" lIns="91440" tIns="45720" rIns="91440" bIns="45720" rtlCol="0" anchor="t">
            <a:normAutofit/>
          </a:bodyPr>
          <a:lstStyle/>
          <a:p>
            <a:pPr marL="457200" indent="-228600">
              <a:buFont typeface="Arial" panose="020B0604020202020204" pitchFamily="34" charset="0"/>
              <a:buChar char="•"/>
            </a:pPr>
            <a:r>
              <a:rPr lang="en-US"/>
              <a:t>Once I-485 is approved, employee will receive approval notice with actual ‘green card’ following shortly thereafter</a:t>
            </a:r>
          </a:p>
          <a:p>
            <a:pPr marL="457200" indent="-228600">
              <a:buFont typeface="Arial" panose="020B0604020202020204" pitchFamily="34" charset="0"/>
              <a:buChar char="•"/>
            </a:pPr>
            <a:r>
              <a:rPr lang="en-US"/>
              <a:t>Employee should provide copy of I-485 approval to International Center and update I-9 Employment Verification form with TSS upon receipt of approval notice or card</a:t>
            </a:r>
          </a:p>
          <a:p>
            <a:pPr marL="457200" indent="-228600">
              <a:buFont typeface="Arial" panose="020B0604020202020204" pitchFamily="34" charset="0"/>
              <a:buChar char="•"/>
            </a:pPr>
            <a:r>
              <a:rPr lang="en-US"/>
              <a:t>Employee is now permanent resident!</a:t>
            </a:r>
          </a:p>
        </p:txBody>
      </p:sp>
      <p:sp>
        <p:nvSpPr>
          <p:cNvPr id="6" name="TextBox 5">
            <a:extLst>
              <a:ext uri="{FF2B5EF4-FFF2-40B4-BE49-F238E27FC236}">
                <a16:creationId xmlns:a16="http://schemas.microsoft.com/office/drawing/2014/main" id="{7BDA9FF2-AD7A-9140-9328-F0A0071F50D0}"/>
              </a:ext>
            </a:extLst>
          </p:cNvPr>
          <p:cNvSpPr txBox="1"/>
          <p:nvPr/>
        </p:nvSpPr>
        <p:spPr>
          <a:xfrm>
            <a:off x="10005183" y="6657945"/>
            <a:ext cx="218681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thoughtco.com/las-100-compantildeiacuteas-que-esponsorean-maacutes-green-cards-tarjeta-residencia-1965476">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1865189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C1ECFA5-D1CD-A14A-A2A7-F1BFF1E81B66}"/>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Estimated Costs</a:t>
            </a:r>
          </a:p>
        </p:txBody>
      </p:sp>
      <p:sp>
        <p:nvSpPr>
          <p:cNvPr id="5" name="Text Placeholder 4">
            <a:extLst>
              <a:ext uri="{FF2B5EF4-FFF2-40B4-BE49-F238E27FC236}">
                <a16:creationId xmlns:a16="http://schemas.microsoft.com/office/drawing/2014/main" id="{F033B2AE-CD28-D24F-A2DD-62F66DBB398A}"/>
              </a:ext>
            </a:extLst>
          </p:cNvPr>
          <p:cNvSpPr>
            <a:spLocks noGrp="1"/>
          </p:cNvSpPr>
          <p:nvPr>
            <p:ph type="body" idx="1"/>
          </p:nvPr>
        </p:nvSpPr>
        <p:spPr>
          <a:xfrm>
            <a:off x="7400924" y="4619624"/>
            <a:ext cx="3946779" cy="1038225"/>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
        <p:nvSpPr>
          <p:cNvPr id="12" name="Rectangle 11">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097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94202AA8-5B8D-E94F-8029-78EAFC7D694D}"/>
              </a:ext>
            </a:extLst>
          </p:cNvPr>
          <p:cNvSpPr>
            <a:spLocks noGrp="1"/>
          </p:cNvSpPr>
          <p:nvPr>
            <p:ph type="title"/>
          </p:nvPr>
        </p:nvSpPr>
        <p:spPr>
          <a:xfrm>
            <a:off x="1115568" y="548640"/>
            <a:ext cx="10168128" cy="1179576"/>
          </a:xfrm>
        </p:spPr>
        <p:txBody>
          <a:bodyPr>
            <a:normAutofit/>
          </a:bodyPr>
          <a:lstStyle/>
          <a:p>
            <a:r>
              <a:rPr lang="en-US" sz="4000"/>
              <a:t>Estimated Fees</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68597793-1DA4-554D-B958-0A68D9BE7528}"/>
              </a:ext>
            </a:extLst>
          </p:cNvPr>
          <p:cNvSpPr>
            <a:spLocks noGrp="1"/>
          </p:cNvSpPr>
          <p:nvPr>
            <p:ph idx="1"/>
          </p:nvPr>
        </p:nvSpPr>
        <p:spPr>
          <a:xfrm>
            <a:off x="1115568" y="2481943"/>
            <a:ext cx="10168128" cy="3695020"/>
          </a:xfrm>
        </p:spPr>
        <p:txBody>
          <a:bodyPr>
            <a:normAutofit/>
          </a:bodyPr>
          <a:lstStyle/>
          <a:p>
            <a:r>
              <a:rPr lang="en-US" sz="2200" dirty="0"/>
              <a:t>The permanent residence sponsorship process can involve significant financial expense</a:t>
            </a:r>
          </a:p>
          <a:p>
            <a:r>
              <a:rPr lang="en-US" sz="2200" dirty="0"/>
              <a:t>Overall costs can run in the $10,000 range, on average</a:t>
            </a:r>
          </a:p>
          <a:p>
            <a:r>
              <a:rPr lang="en-US" sz="2200" dirty="0"/>
              <a:t>Attorney fees are based on an approved schedule, but can change depending on case specifics and contingencies, including federal audits</a:t>
            </a:r>
          </a:p>
          <a:p>
            <a:r>
              <a:rPr lang="en-US" sz="2200" dirty="0"/>
              <a:t>Periodic government fee increases may affect overall costs</a:t>
            </a:r>
          </a:p>
          <a:p>
            <a:r>
              <a:rPr lang="en-US" sz="2200" dirty="0"/>
              <a:t>Certain fees are the legal responsibility of the school and others the employee - each school is encouraged to develop its own cost-share policy</a:t>
            </a:r>
          </a:p>
        </p:txBody>
      </p:sp>
    </p:spTree>
    <p:extLst>
      <p:ext uri="{BB962C8B-B14F-4D97-AF65-F5344CB8AC3E}">
        <p14:creationId xmlns:p14="http://schemas.microsoft.com/office/powerpoint/2010/main" val="65668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9F288-DD82-554A-B42F-C9BCDF093C07}"/>
              </a:ext>
            </a:extLst>
          </p:cNvPr>
          <p:cNvSpPr>
            <a:spLocks noGrp="1"/>
          </p:cNvSpPr>
          <p:nvPr>
            <p:ph type="title"/>
          </p:nvPr>
        </p:nvSpPr>
        <p:spPr>
          <a:xfrm>
            <a:off x="838200" y="1412488"/>
            <a:ext cx="2899189" cy="4363844"/>
          </a:xfrm>
        </p:spPr>
        <p:txBody>
          <a:bodyPr vert="horz" lIns="91440" tIns="45720" rIns="91440" bIns="45720" rtlCol="0" anchor="t">
            <a:normAutofit/>
          </a:bodyPr>
          <a:lstStyle/>
          <a:p>
            <a:r>
              <a:rPr lang="en-US" sz="4000" kern="1200">
                <a:solidFill>
                  <a:srgbClr val="FFFFFF"/>
                </a:solidFill>
                <a:latin typeface="+mj-lt"/>
                <a:ea typeface="+mj-ea"/>
                <a:cs typeface="+mj-cs"/>
              </a:rPr>
              <a:t>Workshop Agenda</a:t>
            </a:r>
          </a:p>
        </p:txBody>
      </p:sp>
      <p:sp>
        <p:nvSpPr>
          <p:cNvPr id="10" name="Content Placeholder 2">
            <a:extLst>
              <a:ext uri="{FF2B5EF4-FFF2-40B4-BE49-F238E27FC236}">
                <a16:creationId xmlns:a16="http://schemas.microsoft.com/office/drawing/2014/main" id="{5EE86C64-9FE8-F544-AF68-345E4ABF98E4}"/>
              </a:ext>
            </a:extLst>
          </p:cNvPr>
          <p:cNvSpPr>
            <a:spLocks noGrp="1"/>
          </p:cNvSpPr>
          <p:nvPr>
            <p:ph idx="1"/>
          </p:nvPr>
        </p:nvSpPr>
        <p:spPr>
          <a:xfrm>
            <a:off x="4380855" y="1412489"/>
            <a:ext cx="3427283" cy="4363844"/>
          </a:xfrm>
        </p:spPr>
        <p:txBody>
          <a:bodyPr vert="horz" lIns="91440" tIns="45720" rIns="91440" bIns="45720" rtlCol="0">
            <a:normAutofit/>
          </a:bodyPr>
          <a:lstStyle/>
          <a:p>
            <a:r>
              <a:rPr lang="en-US" sz="2000"/>
              <a:t>US permanent residence overview</a:t>
            </a:r>
          </a:p>
          <a:p>
            <a:r>
              <a:rPr lang="en-US" sz="2000"/>
              <a:t>Tufts sponsorship of employees for permanent residence</a:t>
            </a:r>
          </a:p>
          <a:p>
            <a:r>
              <a:rPr lang="en-US" sz="2000"/>
              <a:t>EB-2A Advanced Degree pathway to permanent residence</a:t>
            </a:r>
          </a:p>
          <a:p>
            <a:r>
              <a:rPr lang="en-US" sz="2000"/>
              <a:t>Other matters</a:t>
            </a:r>
          </a:p>
          <a:p>
            <a:r>
              <a:rPr lang="en-US" sz="2000"/>
              <a:t>Q&amp;A and conclusion</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65B275D-A528-1F45-B221-DB30DA223B19}"/>
              </a:ext>
            </a:extLst>
          </p:cNvPr>
          <p:cNvSpPr txBox="1"/>
          <p:nvPr/>
        </p:nvSpPr>
        <p:spPr>
          <a:xfrm>
            <a:off x="8451604" y="1412489"/>
            <a:ext cx="3197701" cy="4363844"/>
          </a:xfrm>
          <a:prstGeom prst="rect">
            <a:avLst/>
          </a:prstGeom>
        </p:spPr>
        <p:txBody>
          <a:bodyPr vert="horz" lIns="91440" tIns="45720" rIns="91440" bIns="45720" rtlCol="0">
            <a:normAutofit/>
          </a:bodyPr>
          <a:lstStyle/>
          <a:p>
            <a:pPr>
              <a:lnSpc>
                <a:spcPct val="90000"/>
              </a:lnSpc>
              <a:spcAft>
                <a:spcPts val="600"/>
              </a:spcAft>
            </a:pPr>
            <a:r>
              <a:rPr lang="en-US" sz="2000" b="1" dirty="0"/>
              <a:t>Also refer to the </a:t>
            </a:r>
            <a:r>
              <a:rPr lang="en-US" sz="2000" b="1" u="sng" dirty="0"/>
              <a:t>Permanent Residents </a:t>
            </a:r>
            <a:r>
              <a:rPr lang="en-US" sz="2000" b="1" dirty="0"/>
              <a:t>section of our web site at </a:t>
            </a:r>
            <a:r>
              <a:rPr lang="en-US" sz="2000" b="1" dirty="0">
                <a:hlinkClick r:id="rId2"/>
              </a:rPr>
              <a:t>https://icenter.tufts.edu/departments/permanent-residents</a:t>
            </a:r>
            <a:r>
              <a:rPr lang="en-US" sz="2000" b="1" dirty="0"/>
              <a:t> </a:t>
            </a:r>
          </a:p>
        </p:txBody>
      </p:sp>
    </p:spTree>
    <p:extLst>
      <p:ext uri="{BB962C8B-B14F-4D97-AF65-F5344CB8AC3E}">
        <p14:creationId xmlns:p14="http://schemas.microsoft.com/office/powerpoint/2010/main" val="158837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C51F3F-AB02-3940-8E05-C84479CE8B55}"/>
              </a:ext>
            </a:extLst>
          </p:cNvPr>
          <p:cNvSpPr>
            <a:spLocks noGrp="1"/>
          </p:cNvSpPr>
          <p:nvPr>
            <p:ph type="title"/>
          </p:nvPr>
        </p:nvSpPr>
        <p:spPr>
          <a:xfrm>
            <a:off x="429768" y="411480"/>
            <a:ext cx="11201400" cy="1106424"/>
          </a:xfrm>
        </p:spPr>
        <p:txBody>
          <a:bodyPr>
            <a:normAutofit/>
          </a:bodyPr>
          <a:lstStyle/>
          <a:p>
            <a:r>
              <a:rPr lang="en-US" sz="3600"/>
              <a:t>Fees and Costs: Responsibility</a:t>
            </a:r>
          </a:p>
        </p:txBody>
      </p:sp>
      <p:sp>
        <p:nvSpPr>
          <p:cNvPr id="11" name="Rectangle 10">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3" name="Rectangle 12">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02BE7D7-B44C-544D-9840-BB3AAB00C4C3}"/>
              </a:ext>
            </a:extLst>
          </p:cNvPr>
          <p:cNvSpPr>
            <a:spLocks noGrp="1"/>
          </p:cNvSpPr>
          <p:nvPr>
            <p:ph idx="1"/>
          </p:nvPr>
        </p:nvSpPr>
        <p:spPr>
          <a:xfrm>
            <a:off x="170688" y="4425696"/>
            <a:ext cx="10454640" cy="2267712"/>
          </a:xfrm>
        </p:spPr>
        <p:txBody>
          <a:bodyPr anchor="ctr">
            <a:normAutofit/>
          </a:bodyPr>
          <a:lstStyle/>
          <a:p>
            <a:pPr marL="0" indent="0">
              <a:buNone/>
            </a:pPr>
            <a:endParaRPr lang="en-US" sz="1000" dirty="0"/>
          </a:p>
          <a:p>
            <a:pPr marL="457200" lvl="1" indent="0">
              <a:buNone/>
            </a:pPr>
            <a:r>
              <a:rPr lang="en-US" sz="1000" dirty="0"/>
              <a:t>* 	Employer usually pays, but is not required to</a:t>
            </a:r>
            <a:br>
              <a:rPr lang="en-US" sz="1000" dirty="0"/>
            </a:br>
            <a:r>
              <a:rPr lang="en-US" sz="1000" dirty="0"/>
              <a:t>** 	Employee pays; if employer reimburses, then contribution might be considered a taxable benefit</a:t>
            </a:r>
          </a:p>
          <a:p>
            <a:endParaRPr lang="en-US" sz="1000" dirty="0"/>
          </a:p>
        </p:txBody>
      </p:sp>
      <p:graphicFrame>
        <p:nvGraphicFramePr>
          <p:cNvPr id="4" name="Table 4">
            <a:extLst>
              <a:ext uri="{FF2B5EF4-FFF2-40B4-BE49-F238E27FC236}">
                <a16:creationId xmlns:a16="http://schemas.microsoft.com/office/drawing/2014/main" id="{3B2FD60F-EFEB-2245-9800-36556C86CB82}"/>
              </a:ext>
            </a:extLst>
          </p:cNvPr>
          <p:cNvGraphicFramePr>
            <a:graphicFrameLocks noGrp="1"/>
          </p:cNvGraphicFramePr>
          <p:nvPr>
            <p:extLst>
              <p:ext uri="{D42A27DB-BD31-4B8C-83A1-F6EECF244321}">
                <p14:modId xmlns:p14="http://schemas.microsoft.com/office/powerpoint/2010/main" val="3135833788"/>
              </p:ext>
            </p:extLst>
          </p:nvPr>
        </p:nvGraphicFramePr>
        <p:xfrm>
          <a:off x="600455" y="1721922"/>
          <a:ext cx="11161778" cy="3492842"/>
        </p:xfrm>
        <a:graphic>
          <a:graphicData uri="http://schemas.openxmlformats.org/drawingml/2006/table">
            <a:tbl>
              <a:tblPr firstRow="1" bandRow="1">
                <a:noFill/>
                <a:tableStyleId>{5C22544A-7EE6-4342-B048-85BDC9FD1C3A}</a:tableStyleId>
              </a:tblPr>
              <a:tblGrid>
                <a:gridCol w="2945659">
                  <a:extLst>
                    <a:ext uri="{9D8B030D-6E8A-4147-A177-3AD203B41FA5}">
                      <a16:colId xmlns:a16="http://schemas.microsoft.com/office/drawing/2014/main" val="2775858784"/>
                    </a:ext>
                  </a:extLst>
                </a:gridCol>
                <a:gridCol w="3281009">
                  <a:extLst>
                    <a:ext uri="{9D8B030D-6E8A-4147-A177-3AD203B41FA5}">
                      <a16:colId xmlns:a16="http://schemas.microsoft.com/office/drawing/2014/main" val="2749288446"/>
                    </a:ext>
                  </a:extLst>
                </a:gridCol>
                <a:gridCol w="2467555">
                  <a:extLst>
                    <a:ext uri="{9D8B030D-6E8A-4147-A177-3AD203B41FA5}">
                      <a16:colId xmlns:a16="http://schemas.microsoft.com/office/drawing/2014/main" val="3324221232"/>
                    </a:ext>
                  </a:extLst>
                </a:gridCol>
                <a:gridCol w="2467555">
                  <a:extLst>
                    <a:ext uri="{9D8B030D-6E8A-4147-A177-3AD203B41FA5}">
                      <a16:colId xmlns:a16="http://schemas.microsoft.com/office/drawing/2014/main" val="133039048"/>
                    </a:ext>
                  </a:extLst>
                </a:gridCol>
              </a:tblGrid>
              <a:tr h="1311447">
                <a:tc>
                  <a:txBody>
                    <a:bodyPr/>
                    <a:lstStyle/>
                    <a:p>
                      <a:r>
                        <a:rPr lang="en-US" sz="1400" b="0" cap="all" spc="150">
                          <a:solidFill>
                            <a:schemeClr val="lt1"/>
                          </a:solidFill>
                        </a:rPr>
                        <a:t>Primary Expense Components</a:t>
                      </a:r>
                    </a:p>
                  </a:txBody>
                  <a:tcPr marL="117560" marR="117560" marT="117560" marB="117560">
                    <a:lnL w="12700" cmpd="sng">
                      <a:noFill/>
                    </a:lnL>
                    <a:lnR w="12700" cmpd="sng">
                      <a:noFill/>
                    </a:lnR>
                    <a:lnT w="12700" cmpd="sng">
                      <a:noFill/>
                    </a:lnT>
                    <a:lnB w="38100" cmpd="sng">
                      <a:noFill/>
                    </a:lnB>
                    <a:solidFill>
                      <a:srgbClr val="505356"/>
                    </a:solidFill>
                  </a:tcPr>
                </a:tc>
                <a:tc>
                  <a:txBody>
                    <a:bodyPr/>
                    <a:lstStyle/>
                    <a:p>
                      <a:pPr algn="ctr"/>
                      <a:r>
                        <a:rPr lang="en-US" sz="1400" b="0" cap="all" spc="150">
                          <a:solidFill>
                            <a:schemeClr val="lt1"/>
                          </a:solidFill>
                        </a:rPr>
                        <a:t>PERM Labor Certification, including Recruitment Costs</a:t>
                      </a:r>
                    </a:p>
                  </a:txBody>
                  <a:tcPr marL="117560" marR="117560" marT="117560" marB="117560">
                    <a:lnL w="12700" cmpd="sng">
                      <a:noFill/>
                    </a:lnL>
                    <a:lnR w="12700" cmpd="sng">
                      <a:noFill/>
                    </a:lnR>
                    <a:lnT w="12700" cmpd="sng">
                      <a:noFill/>
                    </a:lnT>
                    <a:lnB w="38100" cmpd="sng">
                      <a:noFill/>
                    </a:lnB>
                    <a:solidFill>
                      <a:srgbClr val="505356"/>
                    </a:solidFill>
                  </a:tcPr>
                </a:tc>
                <a:tc>
                  <a:txBody>
                    <a:bodyPr/>
                    <a:lstStyle/>
                    <a:p>
                      <a:pPr algn="ctr"/>
                      <a:r>
                        <a:rPr lang="en-US" sz="1400" b="0" cap="all" spc="150">
                          <a:solidFill>
                            <a:schemeClr val="lt1"/>
                          </a:solidFill>
                        </a:rPr>
                        <a:t>Form I-140</a:t>
                      </a:r>
                    </a:p>
                  </a:txBody>
                  <a:tcPr marL="117560" marR="117560" marT="117560" marB="117560">
                    <a:lnL w="12700" cmpd="sng">
                      <a:noFill/>
                    </a:lnL>
                    <a:lnR w="12700" cmpd="sng">
                      <a:noFill/>
                    </a:lnR>
                    <a:lnT w="12700" cmpd="sng">
                      <a:noFill/>
                    </a:lnT>
                    <a:lnB w="38100" cmpd="sng">
                      <a:noFill/>
                    </a:lnB>
                    <a:solidFill>
                      <a:srgbClr val="505356"/>
                    </a:solidFill>
                  </a:tcPr>
                </a:tc>
                <a:tc>
                  <a:txBody>
                    <a:bodyPr/>
                    <a:lstStyle/>
                    <a:p>
                      <a:pPr algn="ctr"/>
                      <a:r>
                        <a:rPr lang="en-US" sz="1400" b="0" cap="all" spc="150" dirty="0">
                          <a:solidFill>
                            <a:schemeClr val="lt1"/>
                          </a:solidFill>
                        </a:rPr>
                        <a:t>Form I-485</a:t>
                      </a:r>
                    </a:p>
                  </a:txBody>
                  <a:tcPr marL="117560" marR="117560" marT="117560" marB="117560">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2240005758"/>
                  </a:ext>
                </a:extLst>
              </a:tr>
              <a:tr h="436279">
                <a:tc>
                  <a:txBody>
                    <a:bodyPr/>
                    <a:lstStyle/>
                    <a:p>
                      <a:r>
                        <a:rPr lang="en-US" sz="1100" b="1" cap="none" spc="0">
                          <a:solidFill>
                            <a:schemeClr val="tx1"/>
                          </a:solidFill>
                        </a:rPr>
                        <a:t>Advertising Costs</a:t>
                      </a:r>
                    </a:p>
                  </a:txBody>
                  <a:tcPr marL="117560" marR="117560" marT="117560" marB="117560">
                    <a:lnL w="12700" cmpd="sng">
                      <a:noFill/>
                      <a:prstDash val="solid"/>
                    </a:lnL>
                    <a:lnR w="12700" cmpd="sng">
                      <a:noFill/>
                      <a:prstDash val="solid"/>
                    </a:lnR>
                    <a:lnT w="38100" cmpd="sng">
                      <a:noFill/>
                    </a:lnT>
                    <a:lnB w="12700" cmpd="sng">
                      <a:noFill/>
                      <a:prstDash val="solid"/>
                    </a:lnB>
                    <a:noFill/>
                  </a:tcPr>
                </a:tc>
                <a:tc>
                  <a:txBody>
                    <a:bodyPr/>
                    <a:lstStyle/>
                    <a:p>
                      <a:pPr algn="ctr"/>
                      <a:r>
                        <a:rPr lang="en-US" sz="1100" cap="none" spc="0">
                          <a:solidFill>
                            <a:schemeClr val="tx1"/>
                          </a:solidFill>
                        </a:rPr>
                        <a:t>EMPLOYER</a:t>
                      </a:r>
                    </a:p>
                  </a:txBody>
                  <a:tcPr marL="117560" marR="117560" marT="117560" marB="117560">
                    <a:lnL w="12700" cmpd="sng">
                      <a:noFill/>
                      <a:prstDash val="solid"/>
                    </a:lnL>
                    <a:lnR w="12700" cmpd="sng">
                      <a:noFill/>
                      <a:prstDash val="solid"/>
                    </a:lnR>
                    <a:lnT w="38100" cmpd="sng">
                      <a:noFill/>
                    </a:lnT>
                    <a:lnB w="12700" cmpd="sng">
                      <a:noFill/>
                      <a:prstDash val="solid"/>
                    </a:lnB>
                    <a:noFill/>
                  </a:tcPr>
                </a:tc>
                <a:tc>
                  <a:txBody>
                    <a:bodyPr/>
                    <a:lstStyle/>
                    <a:p>
                      <a:pPr algn="ctr"/>
                      <a:r>
                        <a:rPr lang="en-US" sz="1100" cap="none" spc="0">
                          <a:solidFill>
                            <a:schemeClr val="tx1"/>
                          </a:solidFill>
                        </a:rPr>
                        <a:t>N/A</a:t>
                      </a:r>
                    </a:p>
                  </a:txBody>
                  <a:tcPr marL="117560" marR="117560" marT="117560" marB="117560">
                    <a:lnL w="12700" cmpd="sng">
                      <a:noFill/>
                      <a:prstDash val="solid"/>
                    </a:lnL>
                    <a:lnR w="12700" cmpd="sng">
                      <a:noFill/>
                      <a:prstDash val="solid"/>
                    </a:lnR>
                    <a:lnT w="38100" cmpd="sng">
                      <a:noFill/>
                    </a:lnT>
                    <a:lnB w="12700" cmpd="sng">
                      <a:noFill/>
                      <a:prstDash val="solid"/>
                    </a:lnB>
                    <a:noFill/>
                  </a:tcPr>
                </a:tc>
                <a:tc>
                  <a:txBody>
                    <a:bodyPr/>
                    <a:lstStyle/>
                    <a:p>
                      <a:pPr algn="ctr"/>
                      <a:r>
                        <a:rPr lang="en-US" sz="1100" cap="none" spc="0">
                          <a:solidFill>
                            <a:schemeClr val="tx1"/>
                          </a:solidFill>
                        </a:rPr>
                        <a:t>N/A</a:t>
                      </a:r>
                    </a:p>
                  </a:txBody>
                  <a:tcPr marL="117560" marR="117560" marT="117560" marB="117560">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854873641"/>
                  </a:ext>
                </a:extLst>
              </a:tr>
              <a:tr h="436279">
                <a:tc>
                  <a:txBody>
                    <a:bodyPr/>
                    <a:lstStyle/>
                    <a:p>
                      <a:r>
                        <a:rPr lang="en-US" sz="1100" b="1" cap="none" spc="0">
                          <a:solidFill>
                            <a:schemeClr val="tx1"/>
                          </a:solidFill>
                        </a:rPr>
                        <a:t>Attorney Fees</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ctr"/>
                      <a:r>
                        <a:rPr lang="en-US" sz="1100" cap="none" spc="0">
                          <a:solidFill>
                            <a:schemeClr val="tx1"/>
                          </a:solidFill>
                        </a:rPr>
                        <a:t>EMPLOYER</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ctr"/>
                      <a:r>
                        <a:rPr lang="en-US" sz="1100" cap="none" spc="0">
                          <a:solidFill>
                            <a:schemeClr val="tx1"/>
                          </a:solidFill>
                        </a:rPr>
                        <a:t>EMPLOYER*</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ctr"/>
                      <a:r>
                        <a:rPr lang="en-US" sz="1100" cap="none" spc="0">
                          <a:solidFill>
                            <a:schemeClr val="tx1"/>
                          </a:solidFill>
                        </a:rPr>
                        <a:t>EMPLOYEE**</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2440322251"/>
                  </a:ext>
                </a:extLst>
              </a:tr>
              <a:tr h="436279">
                <a:tc>
                  <a:txBody>
                    <a:bodyPr/>
                    <a:lstStyle/>
                    <a:p>
                      <a:r>
                        <a:rPr lang="en-US" sz="1100" b="1" cap="none" spc="0">
                          <a:solidFill>
                            <a:schemeClr val="tx1"/>
                          </a:solidFill>
                        </a:rPr>
                        <a:t>Govt Filing Fees</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US" sz="1100" cap="none" spc="0">
                          <a:solidFill>
                            <a:schemeClr val="tx1"/>
                          </a:solidFill>
                        </a:rPr>
                        <a:t>N/A</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US" sz="1100" cap="none" spc="0">
                          <a:solidFill>
                            <a:schemeClr val="tx1"/>
                          </a:solidFill>
                        </a:rPr>
                        <a:t>EMPLOYER*</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US" sz="1100" cap="none" spc="0">
                          <a:solidFill>
                            <a:schemeClr val="tx1"/>
                          </a:solidFill>
                        </a:rPr>
                        <a:t>EMPLOYEE**</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7595479"/>
                  </a:ext>
                </a:extLst>
              </a:tr>
              <a:tr h="436279">
                <a:tc>
                  <a:txBody>
                    <a:bodyPr/>
                    <a:lstStyle/>
                    <a:p>
                      <a:r>
                        <a:rPr lang="en-US" sz="1100" b="1" cap="none" spc="0">
                          <a:solidFill>
                            <a:schemeClr val="tx1"/>
                          </a:solidFill>
                        </a:rPr>
                        <a:t>Dependent Visas</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ctr"/>
                      <a:r>
                        <a:rPr lang="en-US" sz="1100" cap="none" spc="0">
                          <a:solidFill>
                            <a:schemeClr val="tx1"/>
                          </a:solidFill>
                        </a:rPr>
                        <a:t>N/A</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ctr"/>
                      <a:r>
                        <a:rPr lang="en-US" sz="1100" cap="none" spc="0">
                          <a:solidFill>
                            <a:schemeClr val="tx1"/>
                          </a:solidFill>
                        </a:rPr>
                        <a:t>N/A</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ctr"/>
                      <a:r>
                        <a:rPr lang="en-US" sz="1100" cap="none" spc="0">
                          <a:solidFill>
                            <a:schemeClr val="tx1"/>
                          </a:solidFill>
                        </a:rPr>
                        <a:t>EMPLOYEE</a:t>
                      </a:r>
                    </a:p>
                  </a:txBody>
                  <a:tcPr marL="117560" marR="117560" marT="117560" marB="11756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908775988"/>
                  </a:ext>
                </a:extLst>
              </a:tr>
              <a:tr h="436279">
                <a:tc>
                  <a:txBody>
                    <a:bodyPr/>
                    <a:lstStyle/>
                    <a:p>
                      <a:r>
                        <a:rPr lang="en-US" sz="1100" b="1" cap="none" spc="0" dirty="0">
                          <a:solidFill>
                            <a:schemeClr val="tx1"/>
                          </a:solidFill>
                        </a:rPr>
                        <a:t>Incidentals </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US" sz="1100" cap="none" spc="0">
                          <a:solidFill>
                            <a:schemeClr val="tx1"/>
                          </a:solidFill>
                        </a:rPr>
                        <a:t>EMPLOYER</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US" sz="1100" cap="none" spc="0">
                          <a:solidFill>
                            <a:schemeClr val="tx1"/>
                          </a:solidFill>
                        </a:rPr>
                        <a:t>VARIES</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tc>
                  <a:txBody>
                    <a:bodyPr/>
                    <a:lstStyle/>
                    <a:p>
                      <a:pPr algn="ctr"/>
                      <a:r>
                        <a:rPr lang="en-US" sz="1100" cap="none" spc="0" dirty="0">
                          <a:solidFill>
                            <a:schemeClr val="tx1"/>
                          </a:solidFill>
                        </a:rPr>
                        <a:t>EMPLOYEE</a:t>
                      </a:r>
                    </a:p>
                  </a:txBody>
                  <a:tcPr marL="117560" marR="117560" marT="117560" marB="11756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95260999"/>
                  </a:ext>
                </a:extLst>
              </a:tr>
            </a:tbl>
          </a:graphicData>
        </a:graphic>
      </p:graphicFrame>
    </p:spTree>
    <p:extLst>
      <p:ext uri="{BB962C8B-B14F-4D97-AF65-F5344CB8AC3E}">
        <p14:creationId xmlns:p14="http://schemas.microsoft.com/office/powerpoint/2010/main" val="1455989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7F74FE-568E-6B46-AE0C-0D9FD7311A71}"/>
              </a:ext>
            </a:extLst>
          </p:cNvPr>
          <p:cNvSpPr>
            <a:spLocks noGrp="1"/>
          </p:cNvSpPr>
          <p:nvPr>
            <p:ph type="title"/>
          </p:nvPr>
        </p:nvSpPr>
        <p:spPr>
          <a:xfrm>
            <a:off x="1115568" y="548640"/>
            <a:ext cx="10168128" cy="1179576"/>
          </a:xfrm>
        </p:spPr>
        <p:txBody>
          <a:bodyPr>
            <a:normAutofit/>
          </a:bodyPr>
          <a:lstStyle/>
          <a:p>
            <a:r>
              <a:rPr lang="en-US" sz="4000" dirty="0"/>
              <a:t>Sample Schedule (Based on 2021 Fees / Costs)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0AD3EFD-DC2C-9946-A73E-4CB44DA0DAEF}"/>
              </a:ext>
            </a:extLst>
          </p:cNvPr>
          <p:cNvSpPr>
            <a:spLocks noGrp="1"/>
          </p:cNvSpPr>
          <p:nvPr>
            <p:ph idx="1"/>
          </p:nvPr>
        </p:nvSpPr>
        <p:spPr>
          <a:xfrm>
            <a:off x="1115568" y="2481943"/>
            <a:ext cx="10168128" cy="3695020"/>
          </a:xfrm>
        </p:spPr>
        <p:txBody>
          <a:bodyPr>
            <a:normAutofit/>
          </a:bodyPr>
          <a:lstStyle/>
          <a:p>
            <a:r>
              <a:rPr lang="en-US" sz="2000" b="1" dirty="0"/>
              <a:t>PERM Labor Certification</a:t>
            </a:r>
          </a:p>
          <a:p>
            <a:pPr lvl="1"/>
            <a:r>
              <a:rPr lang="en-US" sz="2000" dirty="0"/>
              <a:t>Advertising Costs  				$500</a:t>
            </a:r>
          </a:p>
          <a:p>
            <a:pPr lvl="1"/>
            <a:r>
              <a:rPr lang="en-US" sz="2000" dirty="0"/>
              <a:t>Attorney Fees 				$2,750</a:t>
            </a:r>
          </a:p>
          <a:p>
            <a:r>
              <a:rPr lang="en-US" sz="2000" b="1" dirty="0"/>
              <a:t>Form I-140</a:t>
            </a:r>
          </a:p>
          <a:p>
            <a:pPr lvl="1"/>
            <a:r>
              <a:rPr lang="en-US" sz="2000" dirty="0"/>
              <a:t>Attorney Fees				$2,000</a:t>
            </a:r>
          </a:p>
          <a:p>
            <a:pPr lvl="1"/>
            <a:r>
              <a:rPr lang="en-US" sz="2000" dirty="0"/>
              <a:t>Filing Fees					$700</a:t>
            </a:r>
          </a:p>
          <a:p>
            <a:pPr lvl="1"/>
            <a:r>
              <a:rPr lang="en-US" sz="2000" dirty="0"/>
              <a:t>Premium Processing Fees			$2,500 (optional)</a:t>
            </a:r>
          </a:p>
          <a:p>
            <a:r>
              <a:rPr lang="en-US" sz="2000" b="1" dirty="0"/>
              <a:t>Form I-485</a:t>
            </a:r>
          </a:p>
          <a:p>
            <a:pPr lvl="1"/>
            <a:r>
              <a:rPr lang="en-US" sz="2000" dirty="0"/>
              <a:t>Attorney Fees				$2,000</a:t>
            </a:r>
          </a:p>
          <a:p>
            <a:pPr lvl="1"/>
            <a:r>
              <a:rPr lang="en-US" sz="2000" dirty="0"/>
              <a:t>Filing Fees (including biometrics)		$1,225		</a:t>
            </a:r>
          </a:p>
        </p:txBody>
      </p:sp>
    </p:spTree>
    <p:extLst>
      <p:ext uri="{BB962C8B-B14F-4D97-AF65-F5344CB8AC3E}">
        <p14:creationId xmlns:p14="http://schemas.microsoft.com/office/powerpoint/2010/main" val="35248513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1DA749-EABF-1140-A3F8-37CFED4D80C6}"/>
              </a:ext>
            </a:extLst>
          </p:cNvPr>
          <p:cNvSpPr>
            <a:spLocks noGrp="1"/>
          </p:cNvSpPr>
          <p:nvPr>
            <p:ph type="title"/>
          </p:nvPr>
        </p:nvSpPr>
        <p:spPr>
          <a:xfrm>
            <a:off x="1115568" y="548640"/>
            <a:ext cx="10168128" cy="1179576"/>
          </a:xfrm>
        </p:spPr>
        <p:txBody>
          <a:bodyPr>
            <a:normAutofit/>
          </a:bodyPr>
          <a:lstStyle/>
          <a:p>
            <a:r>
              <a:rPr lang="en-US" sz="4000"/>
              <a:t>Complicating Factors </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18E9DAC-F03E-FF43-83DC-48C55CED4552}"/>
              </a:ext>
            </a:extLst>
          </p:cNvPr>
          <p:cNvSpPr>
            <a:spLocks noGrp="1"/>
          </p:cNvSpPr>
          <p:nvPr>
            <p:ph idx="1"/>
          </p:nvPr>
        </p:nvSpPr>
        <p:spPr>
          <a:xfrm>
            <a:off x="1115568" y="2481943"/>
            <a:ext cx="10168128" cy="3695020"/>
          </a:xfrm>
        </p:spPr>
        <p:txBody>
          <a:bodyPr>
            <a:normAutofit/>
          </a:bodyPr>
          <a:lstStyle/>
          <a:p>
            <a:r>
              <a:rPr lang="en-US" sz="2200" dirty="0"/>
              <a:t>Sponsorship costs can go up, and processes can be delayed, due to extenuating circumstances</a:t>
            </a:r>
          </a:p>
          <a:p>
            <a:pPr lvl="1"/>
            <a:r>
              <a:rPr lang="en-US" sz="2200" dirty="0"/>
              <a:t>Selection of case for Department of Labor audit</a:t>
            </a:r>
          </a:p>
          <a:p>
            <a:pPr lvl="1"/>
            <a:r>
              <a:rPr lang="en-US" sz="2200" dirty="0"/>
              <a:t>Slowdowns in government processing</a:t>
            </a:r>
          </a:p>
          <a:p>
            <a:pPr lvl="1"/>
            <a:r>
              <a:rPr lang="en-US" sz="2200" dirty="0"/>
              <a:t>Government fee changes and increases</a:t>
            </a:r>
          </a:p>
          <a:p>
            <a:pPr lvl="1"/>
            <a:r>
              <a:rPr lang="en-US" sz="2200" dirty="0"/>
              <a:t>Regulatory changes / developments</a:t>
            </a:r>
          </a:p>
          <a:p>
            <a:pPr lvl="1"/>
            <a:r>
              <a:rPr lang="en-US" sz="2200" dirty="0"/>
              <a:t>Requests for additional evidence</a:t>
            </a:r>
          </a:p>
          <a:p>
            <a:pPr lvl="1"/>
            <a:r>
              <a:rPr lang="en-US" sz="2200" dirty="0"/>
              <a:t>Other contingencies</a:t>
            </a:r>
          </a:p>
          <a:p>
            <a:endParaRPr lang="en-US" sz="2200" dirty="0"/>
          </a:p>
        </p:txBody>
      </p:sp>
    </p:spTree>
    <p:extLst>
      <p:ext uri="{BB962C8B-B14F-4D97-AF65-F5344CB8AC3E}">
        <p14:creationId xmlns:p14="http://schemas.microsoft.com/office/powerpoint/2010/main" val="2419776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7C5CFD-BE50-2947-A076-91709C02DCA5}"/>
              </a:ext>
            </a:extLst>
          </p:cNvPr>
          <p:cNvSpPr>
            <a:spLocks noGrp="1"/>
          </p:cNvSpPr>
          <p:nvPr>
            <p:ph type="title"/>
          </p:nvPr>
        </p:nvSpPr>
        <p:spPr>
          <a:xfrm>
            <a:off x="1115568" y="548640"/>
            <a:ext cx="10168128" cy="1179576"/>
          </a:xfrm>
        </p:spPr>
        <p:txBody>
          <a:bodyPr>
            <a:normAutofit/>
          </a:bodyPr>
          <a:lstStyle/>
          <a:p>
            <a:r>
              <a:rPr lang="en-US" sz="4000"/>
              <a:t>Dependents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E116AC1-5AB8-A248-8F41-E4A8F28DAF0A}"/>
              </a:ext>
            </a:extLst>
          </p:cNvPr>
          <p:cNvSpPr>
            <a:spLocks noGrp="1"/>
          </p:cNvSpPr>
          <p:nvPr>
            <p:ph idx="1"/>
          </p:nvPr>
        </p:nvSpPr>
        <p:spPr>
          <a:xfrm>
            <a:off x="1115568" y="2481943"/>
            <a:ext cx="10168128" cy="3695020"/>
          </a:xfrm>
        </p:spPr>
        <p:txBody>
          <a:bodyPr>
            <a:normAutofit/>
          </a:bodyPr>
          <a:lstStyle/>
          <a:p>
            <a:r>
              <a:rPr lang="en-US" sz="2200" dirty="0"/>
              <a:t>An employee sponsored by Tufts may have dependent family members eligible for inclusion in the permanent residence process</a:t>
            </a:r>
          </a:p>
          <a:p>
            <a:r>
              <a:rPr lang="en-US" sz="2200" dirty="0"/>
              <a:t>Under University policy, legal and financial responsibility for the immigration status of dependents rests on the individual employee</a:t>
            </a:r>
          </a:p>
          <a:p>
            <a:r>
              <a:rPr lang="en-US" sz="2200" dirty="0"/>
              <a:t>The employee should consult with the attorney facilitating their adjustment to permanent residence status</a:t>
            </a:r>
          </a:p>
        </p:txBody>
      </p:sp>
    </p:spTree>
    <p:extLst>
      <p:ext uri="{BB962C8B-B14F-4D97-AF65-F5344CB8AC3E}">
        <p14:creationId xmlns:p14="http://schemas.microsoft.com/office/powerpoint/2010/main" val="3816859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ny question marks on black background">
            <a:extLst>
              <a:ext uri="{FF2B5EF4-FFF2-40B4-BE49-F238E27FC236}">
                <a16:creationId xmlns:a16="http://schemas.microsoft.com/office/drawing/2014/main" id="{236D1911-D660-43AE-9EC8-4ADFDF1113A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8668492" cy="6857990"/>
          </a:xfrm>
          <a:prstGeom prst="rect">
            <a:avLst/>
          </a:prstGeom>
        </p:spPr>
      </p:pic>
      <p:sp>
        <p:nvSpPr>
          <p:cNvPr id="13" name="Rectangle 12">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06E21F6-D80D-6B4E-BFA8-7AEBAD1AE8C7}"/>
              </a:ext>
            </a:extLst>
          </p:cNvPr>
          <p:cNvSpPr>
            <a:spLocks noGrp="1"/>
          </p:cNvSpPr>
          <p:nvPr>
            <p:ph type="title"/>
          </p:nvPr>
        </p:nvSpPr>
        <p:spPr>
          <a:xfrm>
            <a:off x="7848600" y="1122363"/>
            <a:ext cx="4023360" cy="3204134"/>
          </a:xfrm>
        </p:spPr>
        <p:txBody>
          <a:bodyPr vert="horz" lIns="91440" tIns="45720" rIns="91440" bIns="45720" rtlCol="0" anchor="b">
            <a:normAutofit/>
          </a:bodyPr>
          <a:lstStyle/>
          <a:p>
            <a:r>
              <a:rPr lang="en-US" sz="4800"/>
              <a:t>Resources and Q&amp;A</a:t>
            </a:r>
            <a:endParaRPr lang="en-US" sz="4800" dirty="0"/>
          </a:p>
        </p:txBody>
      </p:sp>
      <p:sp>
        <p:nvSpPr>
          <p:cNvPr id="5" name="Text Placeholder 4">
            <a:extLst>
              <a:ext uri="{FF2B5EF4-FFF2-40B4-BE49-F238E27FC236}">
                <a16:creationId xmlns:a16="http://schemas.microsoft.com/office/drawing/2014/main" id="{15EBF8BC-733F-0945-9418-DE4C4E07A3F8}"/>
              </a:ext>
            </a:extLst>
          </p:cNvPr>
          <p:cNvSpPr>
            <a:spLocks noGrp="1"/>
          </p:cNvSpPr>
          <p:nvPr>
            <p:ph type="body" idx="1"/>
          </p:nvPr>
        </p:nvSpPr>
        <p:spPr>
          <a:xfrm>
            <a:off x="7848600" y="4872922"/>
            <a:ext cx="4023360" cy="1208141"/>
          </a:xfrm>
        </p:spPr>
        <p:txBody>
          <a:bodyPr vert="horz" lIns="91440" tIns="45720" rIns="91440" bIns="45720" rtlCol="0">
            <a:normAutofit/>
          </a:bodyPr>
          <a:lstStyle/>
          <a:p>
            <a:endParaRPr lang="en-US" sz="2000">
              <a:solidFill>
                <a:schemeClr val="tx1"/>
              </a:solidFill>
            </a:endParaRP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84405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ED58630-329D-5649-81E3-C91373AA6FD6}"/>
              </a:ext>
            </a:extLst>
          </p:cNvPr>
          <p:cNvSpPr>
            <a:spLocks noGrp="1"/>
          </p:cNvSpPr>
          <p:nvPr>
            <p:ph type="title"/>
          </p:nvPr>
        </p:nvSpPr>
        <p:spPr>
          <a:xfrm>
            <a:off x="1115568" y="548640"/>
            <a:ext cx="10168128" cy="1179576"/>
          </a:xfrm>
        </p:spPr>
        <p:txBody>
          <a:bodyPr>
            <a:normAutofit/>
          </a:bodyPr>
          <a:lstStyle/>
          <a:p>
            <a:r>
              <a:rPr lang="en-US" sz="4000"/>
              <a:t>International Center Resources &amp; Contacts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FE8B10FB-CB70-004B-9F12-1603664B673D}"/>
              </a:ext>
            </a:extLst>
          </p:cNvPr>
          <p:cNvSpPr>
            <a:spLocks noGrp="1"/>
          </p:cNvSpPr>
          <p:nvPr>
            <p:ph idx="1"/>
          </p:nvPr>
        </p:nvSpPr>
        <p:spPr>
          <a:xfrm>
            <a:off x="1115568" y="2481943"/>
            <a:ext cx="10168128" cy="3695020"/>
          </a:xfrm>
        </p:spPr>
        <p:txBody>
          <a:bodyPr>
            <a:normAutofit/>
          </a:bodyPr>
          <a:lstStyle/>
          <a:p>
            <a:r>
              <a:rPr lang="en-US" sz="2200" dirty="0">
                <a:hlinkClick r:id="rId2"/>
              </a:rPr>
              <a:t>https://icenter.tufts.edu/departments/permanent-residence</a:t>
            </a:r>
            <a:endParaRPr lang="en-US" sz="2200" dirty="0"/>
          </a:p>
          <a:p>
            <a:r>
              <a:rPr lang="en-US" sz="2200" dirty="0"/>
              <a:t>Permanent Residence Questions for A&amp;S (including SMFA), SOE, Fletcher, Cummings</a:t>
            </a:r>
          </a:p>
          <a:p>
            <a:pPr lvl="1"/>
            <a:r>
              <a:rPr lang="en-US" sz="2200" dirty="0"/>
              <a:t>Contact Andrew Shiotani at </a:t>
            </a:r>
            <a:r>
              <a:rPr lang="en-US" sz="2200" dirty="0">
                <a:hlinkClick r:id="rId3"/>
              </a:rPr>
              <a:t>Andrew.Shiotani@tufts.edu</a:t>
            </a:r>
            <a:endParaRPr lang="en-US" sz="2200" dirty="0"/>
          </a:p>
          <a:p>
            <a:r>
              <a:rPr lang="en-US" sz="2200" dirty="0"/>
              <a:t>Permanent Residence Questions for Central Administration, Boston Health Sciences</a:t>
            </a:r>
          </a:p>
          <a:p>
            <a:pPr lvl="1"/>
            <a:r>
              <a:rPr lang="en-US" sz="2200" dirty="0"/>
              <a:t>Contact </a:t>
            </a:r>
            <a:r>
              <a:rPr lang="en-US" sz="2200" dirty="0" err="1"/>
              <a:t>Ghenwa</a:t>
            </a:r>
            <a:r>
              <a:rPr lang="en-US" sz="2200" dirty="0"/>
              <a:t> Hakim at </a:t>
            </a:r>
            <a:r>
              <a:rPr lang="en-US" sz="2200" dirty="0">
                <a:hlinkClick r:id="rId4"/>
              </a:rPr>
              <a:t>Ghenwa.Hakim@tufts.edu</a:t>
            </a:r>
            <a:r>
              <a:rPr lang="en-US" sz="2200" dirty="0"/>
              <a:t> </a:t>
            </a:r>
          </a:p>
          <a:p>
            <a:endParaRPr lang="en-US" sz="2200" dirty="0"/>
          </a:p>
        </p:txBody>
      </p:sp>
    </p:spTree>
    <p:extLst>
      <p:ext uri="{BB962C8B-B14F-4D97-AF65-F5344CB8AC3E}">
        <p14:creationId xmlns:p14="http://schemas.microsoft.com/office/powerpoint/2010/main" val="369397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4BAF-DD49-4B48-90AE-3E2821059F53}"/>
              </a:ext>
            </a:extLst>
          </p:cNvPr>
          <p:cNvSpPr>
            <a:spLocks noGrp="1"/>
          </p:cNvSpPr>
          <p:nvPr>
            <p:ph type="title"/>
          </p:nvPr>
        </p:nvSpPr>
        <p:spPr/>
        <p:txBody>
          <a:bodyPr/>
          <a:lstStyle/>
          <a:p>
            <a:endParaRPr lang="en-US"/>
          </a:p>
        </p:txBody>
      </p:sp>
      <p:pic>
        <p:nvPicPr>
          <p:cNvPr id="5" name="Content Placeholder 4" descr="Graphical user interface, text, application, email&#10;&#10;Description automatically generated">
            <a:extLst>
              <a:ext uri="{FF2B5EF4-FFF2-40B4-BE49-F238E27FC236}">
                <a16:creationId xmlns:a16="http://schemas.microsoft.com/office/drawing/2014/main" id="{DD0CF1FF-F1D0-FD42-A317-E5226DF4CE46}"/>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740235" y="697135"/>
            <a:ext cx="10711529" cy="5463730"/>
          </a:xfrm>
          <a:ln>
            <a:solidFill>
              <a:schemeClr val="tx1"/>
            </a:solidFill>
          </a:ln>
        </p:spPr>
      </p:pic>
    </p:spTree>
    <p:extLst>
      <p:ext uri="{BB962C8B-B14F-4D97-AF65-F5344CB8AC3E}">
        <p14:creationId xmlns:p14="http://schemas.microsoft.com/office/powerpoint/2010/main" val="140534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82D2125-D43F-4A49-BF13-91F8B984BB94}"/>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US Permanent Residence Overview and Context</a:t>
            </a:r>
          </a:p>
        </p:txBody>
      </p:sp>
      <p:sp>
        <p:nvSpPr>
          <p:cNvPr id="5" name="Text Placeholder 4">
            <a:extLst>
              <a:ext uri="{FF2B5EF4-FFF2-40B4-BE49-F238E27FC236}">
                <a16:creationId xmlns:a16="http://schemas.microsoft.com/office/drawing/2014/main" id="{E245EAE4-8773-9946-AEB2-0AEA91EA29A4}"/>
              </a:ext>
            </a:extLst>
          </p:cNvPr>
          <p:cNvSpPr>
            <a:spLocks noGrp="1"/>
          </p:cNvSpPr>
          <p:nvPr>
            <p:ph type="body" idx="1"/>
          </p:nvPr>
        </p:nvSpPr>
        <p:spPr>
          <a:xfrm>
            <a:off x="7400924" y="4619624"/>
            <a:ext cx="3946779" cy="1038225"/>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
        <p:nvSpPr>
          <p:cNvPr id="12" name="Rectangle 11">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1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43CACE-DE66-9944-8833-182042285220}"/>
              </a:ext>
            </a:extLst>
          </p:cNvPr>
          <p:cNvSpPr>
            <a:spLocks noGrp="1"/>
          </p:cNvSpPr>
          <p:nvPr>
            <p:ph type="title"/>
          </p:nvPr>
        </p:nvSpPr>
        <p:spPr>
          <a:xfrm>
            <a:off x="1115568" y="548640"/>
            <a:ext cx="10168128" cy="1179576"/>
          </a:xfrm>
        </p:spPr>
        <p:txBody>
          <a:bodyPr>
            <a:normAutofit/>
          </a:bodyPr>
          <a:lstStyle/>
          <a:p>
            <a:r>
              <a:rPr lang="en-US" sz="4000"/>
              <a:t>Terms and Terminology</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C7F9EA2-7E48-D541-965D-42DA17C7BACB}"/>
              </a:ext>
            </a:extLst>
          </p:cNvPr>
          <p:cNvSpPr>
            <a:spLocks noGrp="1"/>
          </p:cNvSpPr>
          <p:nvPr>
            <p:ph idx="1"/>
          </p:nvPr>
        </p:nvSpPr>
        <p:spPr>
          <a:xfrm>
            <a:off x="1115568" y="2481943"/>
            <a:ext cx="10168128" cy="3695020"/>
          </a:xfrm>
        </p:spPr>
        <p:txBody>
          <a:bodyPr>
            <a:normAutofit/>
          </a:bodyPr>
          <a:lstStyle/>
          <a:p>
            <a:r>
              <a:rPr lang="en-US" sz="2200"/>
              <a:t>Different terms are often used to refer to permanent residents and the process of obtaining permanent residence</a:t>
            </a:r>
          </a:p>
          <a:p>
            <a:pPr lvl="1"/>
            <a:r>
              <a:rPr lang="en-US" sz="2200"/>
              <a:t>“Lawful permanent residents”; “LPR”</a:t>
            </a:r>
          </a:p>
          <a:p>
            <a:pPr lvl="1"/>
            <a:r>
              <a:rPr lang="en-US" sz="2200"/>
              <a:t>“Green card holders”</a:t>
            </a:r>
          </a:p>
          <a:p>
            <a:pPr lvl="1"/>
            <a:r>
              <a:rPr lang="en-US" sz="2200"/>
              <a:t>“Immigrant visa holders”</a:t>
            </a:r>
          </a:p>
          <a:p>
            <a:pPr lvl="1"/>
            <a:r>
              <a:rPr lang="en-US" sz="2200"/>
              <a:t>“Adjusting to permanent resident status”</a:t>
            </a:r>
          </a:p>
          <a:p>
            <a:pPr lvl="1"/>
            <a:r>
              <a:rPr lang="en-US" sz="2200"/>
              <a:t>”Obtaining immigrant status”</a:t>
            </a:r>
          </a:p>
          <a:p>
            <a:pPr lvl="1"/>
            <a:r>
              <a:rPr lang="en-US" sz="2200"/>
              <a:t>“Applying for an immigrant visa”</a:t>
            </a:r>
          </a:p>
          <a:p>
            <a:r>
              <a:rPr lang="en-US" sz="2200"/>
              <a:t>In this presentation, we will use these terms more or less interchangeably, but we will note any differences if and when significant</a:t>
            </a:r>
          </a:p>
        </p:txBody>
      </p:sp>
    </p:spTree>
    <p:extLst>
      <p:ext uri="{BB962C8B-B14F-4D97-AF65-F5344CB8AC3E}">
        <p14:creationId xmlns:p14="http://schemas.microsoft.com/office/powerpoint/2010/main" val="155405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D007E0-D891-7E46-8E34-A62E36EFAA6E}"/>
              </a:ext>
            </a:extLst>
          </p:cNvPr>
          <p:cNvSpPr>
            <a:spLocks noGrp="1"/>
          </p:cNvSpPr>
          <p:nvPr>
            <p:ph type="title"/>
          </p:nvPr>
        </p:nvSpPr>
        <p:spPr>
          <a:xfrm>
            <a:off x="1115568" y="548640"/>
            <a:ext cx="10168128" cy="1179576"/>
          </a:xfrm>
        </p:spPr>
        <p:txBody>
          <a:bodyPr>
            <a:normAutofit/>
          </a:bodyPr>
          <a:lstStyle/>
          <a:p>
            <a:r>
              <a:rPr lang="en-US" sz="4000"/>
              <a:t>Benefits of Permanent Residence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43A4863D-B39A-AE4F-9952-9690D32E80B3}"/>
              </a:ext>
            </a:extLst>
          </p:cNvPr>
          <p:cNvSpPr>
            <a:spLocks noGrp="1"/>
          </p:cNvSpPr>
          <p:nvPr>
            <p:ph idx="1"/>
          </p:nvPr>
        </p:nvSpPr>
        <p:spPr>
          <a:xfrm>
            <a:off x="1115568" y="2481943"/>
            <a:ext cx="10168128" cy="3695020"/>
          </a:xfrm>
        </p:spPr>
        <p:txBody>
          <a:bodyPr>
            <a:normAutofit/>
          </a:bodyPr>
          <a:lstStyle/>
          <a:p>
            <a:r>
              <a:rPr lang="en-US" sz="2000" dirty="0"/>
              <a:t>US permanent residence confers important rights, privileges and benefits</a:t>
            </a:r>
          </a:p>
          <a:p>
            <a:pPr lvl="1"/>
            <a:r>
              <a:rPr lang="en-US" sz="2000" dirty="0"/>
              <a:t>Right to remain in US permanently without time restrictions</a:t>
            </a:r>
          </a:p>
          <a:p>
            <a:pPr lvl="1"/>
            <a:r>
              <a:rPr lang="en-US" sz="2000" dirty="0"/>
              <a:t>Ease of exit and re-entry to the US, no visa required</a:t>
            </a:r>
          </a:p>
          <a:p>
            <a:pPr lvl="1"/>
            <a:r>
              <a:rPr lang="en-US" sz="2000" dirty="0"/>
              <a:t>Generally unrestricted rights to employment, including self-employment</a:t>
            </a:r>
          </a:p>
          <a:p>
            <a:pPr lvl="1"/>
            <a:r>
              <a:rPr lang="en-US" sz="2000" dirty="0"/>
              <a:t>Eligibility for certain jobs and certain federal grants and contracts</a:t>
            </a:r>
          </a:p>
          <a:p>
            <a:pPr lvl="1"/>
            <a:r>
              <a:rPr lang="en-US" sz="2000" dirty="0"/>
              <a:t>Family and financial benefits (eligibility to sponsor certain family members for permanent residence, eligibility for in-state tuition, Social Security and death benefits, etc.)</a:t>
            </a:r>
          </a:p>
          <a:p>
            <a:r>
              <a:rPr lang="en-US" sz="2000" dirty="0"/>
              <a:t>As such, the offer of permanent residence sponsorship can be an important recruitment and retention tool for departments and hiring units in relation to foreign national employees</a:t>
            </a:r>
          </a:p>
        </p:txBody>
      </p:sp>
    </p:spTree>
    <p:extLst>
      <p:ext uri="{BB962C8B-B14F-4D97-AF65-F5344CB8AC3E}">
        <p14:creationId xmlns:p14="http://schemas.microsoft.com/office/powerpoint/2010/main" val="359861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13DC19-8AD4-0247-BED9-3306904745D3}"/>
              </a:ext>
            </a:extLst>
          </p:cNvPr>
          <p:cNvSpPr>
            <a:spLocks noGrp="1"/>
          </p:cNvSpPr>
          <p:nvPr>
            <p:ph type="title"/>
          </p:nvPr>
        </p:nvSpPr>
        <p:spPr>
          <a:xfrm>
            <a:off x="1115568" y="548640"/>
            <a:ext cx="10168128" cy="1179576"/>
          </a:xfrm>
        </p:spPr>
        <p:txBody>
          <a:bodyPr>
            <a:normAutofit/>
          </a:bodyPr>
          <a:lstStyle/>
          <a:p>
            <a:r>
              <a:rPr lang="en-US" sz="4000"/>
              <a:t>Multiple Pathways to Permanent Residence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57BB527-3E57-404F-B9E9-943704F734BB}"/>
              </a:ext>
            </a:extLst>
          </p:cNvPr>
          <p:cNvSpPr>
            <a:spLocks noGrp="1"/>
          </p:cNvSpPr>
          <p:nvPr>
            <p:ph idx="1"/>
          </p:nvPr>
        </p:nvSpPr>
        <p:spPr>
          <a:xfrm>
            <a:off x="1115568" y="2481943"/>
            <a:ext cx="10168128" cy="3695020"/>
          </a:xfrm>
        </p:spPr>
        <p:txBody>
          <a:bodyPr>
            <a:normAutofit/>
          </a:bodyPr>
          <a:lstStyle/>
          <a:p>
            <a:r>
              <a:rPr lang="en-US" sz="2000" dirty="0"/>
              <a:t>The US immigration system provides </a:t>
            </a:r>
            <a:r>
              <a:rPr lang="en-US" sz="2000" b="1" dirty="0"/>
              <a:t>multiple pathways </a:t>
            </a:r>
            <a:r>
              <a:rPr lang="en-US" sz="2000" dirty="0"/>
              <a:t>to permanent residence, such as</a:t>
            </a:r>
          </a:p>
          <a:p>
            <a:pPr lvl="1"/>
            <a:r>
              <a:rPr lang="en-US" sz="2000" dirty="0"/>
              <a:t>Family-based immigration (</a:t>
            </a:r>
            <a:r>
              <a:rPr lang="en-US" sz="2000" b="1" dirty="0"/>
              <a:t>FB</a:t>
            </a:r>
            <a:r>
              <a:rPr lang="en-US" sz="2000" dirty="0"/>
              <a:t>)</a:t>
            </a:r>
          </a:p>
          <a:p>
            <a:pPr lvl="1"/>
            <a:r>
              <a:rPr lang="en-US" sz="2000" dirty="0"/>
              <a:t>Employment-based immigration (</a:t>
            </a:r>
            <a:r>
              <a:rPr lang="en-US" sz="2000" b="1" dirty="0"/>
              <a:t>EB</a:t>
            </a:r>
            <a:r>
              <a:rPr lang="en-US" sz="2000" dirty="0"/>
              <a:t>)</a:t>
            </a:r>
          </a:p>
          <a:p>
            <a:pPr lvl="1"/>
            <a:r>
              <a:rPr lang="en-US" sz="2000" dirty="0"/>
              <a:t>Diversity Lottery (</a:t>
            </a:r>
            <a:r>
              <a:rPr lang="en-US" sz="2000" b="1" dirty="0"/>
              <a:t>DV</a:t>
            </a:r>
            <a:r>
              <a:rPr lang="en-US" sz="2000" dirty="0"/>
              <a:t>)</a:t>
            </a:r>
          </a:p>
          <a:p>
            <a:pPr lvl="1"/>
            <a:r>
              <a:rPr lang="en-US" sz="2000" dirty="0"/>
              <a:t>Humanitarian protection and other specialized categories</a:t>
            </a:r>
          </a:p>
          <a:p>
            <a:r>
              <a:rPr lang="en-US" sz="2000" dirty="0"/>
              <a:t>Within some of these pathways there are different “preference categories” or tiers, which set out different qualifications and eligibility criteria</a:t>
            </a:r>
          </a:p>
          <a:p>
            <a:r>
              <a:rPr lang="en-US" sz="2000" dirty="0"/>
              <a:t>An individual can pursue permanent residence across different pathways at the same time – e.g., through family-based and employment-based immigration – as long as they meet the eligibility requirements for each</a:t>
            </a:r>
          </a:p>
        </p:txBody>
      </p:sp>
    </p:spTree>
    <p:extLst>
      <p:ext uri="{BB962C8B-B14F-4D97-AF65-F5344CB8AC3E}">
        <p14:creationId xmlns:p14="http://schemas.microsoft.com/office/powerpoint/2010/main" val="668488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4759</TotalTime>
  <Words>3435</Words>
  <Application>Microsoft Macintosh PowerPoint</Application>
  <PresentationFormat>Widescreen</PresentationFormat>
  <Paragraphs>281</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US Permanent Residence Overview</vt:lpstr>
      <vt:lpstr>Before We Begin</vt:lpstr>
      <vt:lpstr>Today’s Presenters</vt:lpstr>
      <vt:lpstr>Workshop Agenda</vt:lpstr>
      <vt:lpstr>PowerPoint Presentation</vt:lpstr>
      <vt:lpstr>US Permanent Residence Overview and Context</vt:lpstr>
      <vt:lpstr>Terms and Terminology</vt:lpstr>
      <vt:lpstr>Benefits of Permanent Residence</vt:lpstr>
      <vt:lpstr>Multiple Pathways to Permanent Residence</vt:lpstr>
      <vt:lpstr>Recent Statistics</vt:lpstr>
      <vt:lpstr>Sponsorship Requirements</vt:lpstr>
      <vt:lpstr>Employer Sponsor Obligations</vt:lpstr>
      <vt:lpstr>When is Sponsorship Not Required?</vt:lpstr>
      <vt:lpstr>Tufts Sponsorship of Permanent Residents</vt:lpstr>
      <vt:lpstr>Tufts as Permanent Residence Sponsor</vt:lpstr>
      <vt:lpstr>Steps from Temporary to Permanent Sponsorship</vt:lpstr>
      <vt:lpstr>Tufts Sponsorship: Basic Roles &amp; Requirements</vt:lpstr>
      <vt:lpstr>Waiting Period?</vt:lpstr>
      <vt:lpstr>Sponsorship Decisions</vt:lpstr>
      <vt:lpstr>EB-2A Permanent Residence with PERM Labor Certification Requirements</vt:lpstr>
      <vt:lpstr>EB-2A Advanced Degree Pathway to LPR</vt:lpstr>
      <vt:lpstr>Employment-Based Permanent Residence</vt:lpstr>
      <vt:lpstr>EB-2A Advanced Degree</vt:lpstr>
      <vt:lpstr>EB-2 Sponsorship Process</vt:lpstr>
      <vt:lpstr>Sponsorship with PERM Labor Certification</vt:lpstr>
      <vt:lpstr>What is a PERM Labor Certification?</vt:lpstr>
      <vt:lpstr>PERM Labor Certification</vt:lpstr>
      <vt:lpstr>PERM Special Handling for College Teachers</vt:lpstr>
      <vt:lpstr>Labor Market Test under Special Handling</vt:lpstr>
      <vt:lpstr>Labor Market Test: Managed by Attorney</vt:lpstr>
      <vt:lpstr>Best Practice Recommendation</vt:lpstr>
      <vt:lpstr>Prevailing Wage</vt:lpstr>
      <vt:lpstr>Prevailing Wage Example</vt:lpstr>
      <vt:lpstr>PERM Labor Certification</vt:lpstr>
      <vt:lpstr>Step 2: Form I-140</vt:lpstr>
      <vt:lpstr>Step 3: Form I-485 Application to Adjust to Permanent Resident</vt:lpstr>
      <vt:lpstr>'Green Card’ Arrival</vt:lpstr>
      <vt:lpstr>Estimated Costs</vt:lpstr>
      <vt:lpstr>Estimated Fees</vt:lpstr>
      <vt:lpstr>Fees and Costs: Responsibility</vt:lpstr>
      <vt:lpstr>Sample Schedule (Based on 2021 Fees / Costs)</vt:lpstr>
      <vt:lpstr>Complicating Factors </vt:lpstr>
      <vt:lpstr>Dependents</vt:lpstr>
      <vt:lpstr>Resources and Q&amp;A</vt:lpstr>
      <vt:lpstr>International Center Resources &amp;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Shiotani, Andrew</dc:creator>
  <cp:lastModifiedBy>Shiotani, Andrew</cp:lastModifiedBy>
  <cp:revision>45</cp:revision>
  <cp:lastPrinted>2021-04-26T10:27:50Z</cp:lastPrinted>
  <dcterms:created xsi:type="dcterms:W3CDTF">2021-03-23T17:39:48Z</dcterms:created>
  <dcterms:modified xsi:type="dcterms:W3CDTF">2021-04-26T10:28:16Z</dcterms:modified>
</cp:coreProperties>
</file>